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35" r:id="rId2"/>
    <p:sldId id="325" r:id="rId3"/>
    <p:sldId id="339" r:id="rId4"/>
    <p:sldId id="337" r:id="rId5"/>
    <p:sldId id="313" r:id="rId6"/>
    <p:sldId id="259" r:id="rId7"/>
    <p:sldId id="295" r:id="rId8"/>
    <p:sldId id="340" r:id="rId9"/>
    <p:sldId id="311" r:id="rId10"/>
    <p:sldId id="316" r:id="rId11"/>
    <p:sldId id="327" r:id="rId12"/>
    <p:sldId id="328" r:id="rId13"/>
    <p:sldId id="329" r:id="rId14"/>
    <p:sldId id="317" r:id="rId15"/>
    <p:sldId id="330" r:id="rId16"/>
    <p:sldId id="331" r:id="rId17"/>
    <p:sldId id="318" r:id="rId18"/>
    <p:sldId id="332" r:id="rId19"/>
    <p:sldId id="333" r:id="rId20"/>
    <p:sldId id="334" r:id="rId21"/>
    <p:sldId id="319" r:id="rId22"/>
    <p:sldId id="322" r:id="rId23"/>
    <p:sldId id="338" r:id="rId24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4401500A-BC3E-49A6-9828-EB045EB72288}">
          <p14:sldIdLst>
            <p14:sldId id="335"/>
            <p14:sldId id="325"/>
            <p14:sldId id="339"/>
            <p14:sldId id="337"/>
            <p14:sldId id="313"/>
            <p14:sldId id="259"/>
            <p14:sldId id="295"/>
            <p14:sldId id="340"/>
            <p14:sldId id="311"/>
            <p14:sldId id="316"/>
            <p14:sldId id="327"/>
            <p14:sldId id="328"/>
            <p14:sldId id="329"/>
            <p14:sldId id="317"/>
            <p14:sldId id="330"/>
            <p14:sldId id="331"/>
            <p14:sldId id="318"/>
            <p14:sldId id="332"/>
            <p14:sldId id="333"/>
            <p14:sldId id="334"/>
            <p14:sldId id="319"/>
            <p14:sldId id="322"/>
            <p14:sldId id="338"/>
          </p14:sldIdLst>
        </p14:section>
        <p14:section name="Sezione senza titolo" id="{6E551047-D2EA-4AFE-87FB-6DFA2C3C7C8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FCA"/>
    <a:srgbClr val="000099"/>
    <a:srgbClr val="0066CC"/>
    <a:srgbClr val="0194E2"/>
    <a:srgbClr val="CCCCCC"/>
    <a:srgbClr val="F25B1E"/>
    <a:srgbClr val="FF6600"/>
    <a:srgbClr val="B98607"/>
    <a:srgbClr val="008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100" d="100"/>
          <a:sy n="100" d="100"/>
        </p:scale>
        <p:origin x="-516" y="12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97702-1E62-4F8D-8BAD-5258B50C8457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8A6BE-8AEE-4AF1-B42F-3571BE3756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76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882650"/>
            <a:ext cx="5799137" cy="4351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9003" y="5513958"/>
            <a:ext cx="5995172" cy="522438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882650"/>
            <a:ext cx="5799137" cy="4351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9003" y="5513958"/>
            <a:ext cx="5995172" cy="522438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721C-42D3-49A7-93F8-F2EEA1D6CD33}" type="datetime1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86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F8F0-7101-4DC5-88EF-C6F2482B7530}" type="datetime1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8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0A15-7FB3-4591-A48C-6C09AFAD1E0B}" type="datetime1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25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2D9F-158A-4625-A03D-CDD45DF60A3D}" type="datetime1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528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7E61-6792-4F32-B296-FE8C259916E7}" type="datetime1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5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7CD4-5DFE-463E-AC1C-6133BA5589A0}" type="datetime1">
              <a:rPr lang="it-IT" smtClean="0"/>
              <a:t>02/02/2019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54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4EE3-4C51-4E57-9C30-A1305D848728}" type="datetime1">
              <a:rPr lang="it-IT" smtClean="0"/>
              <a:t>02/02/2019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491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473D-FC17-41AC-B79D-7E17CA783C6B}" type="datetime1">
              <a:rPr lang="it-IT" smtClean="0"/>
              <a:t>02/02/2019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25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83C1-BDDB-4E32-B2C2-E35FF55C907C}" type="datetime1">
              <a:rPr lang="it-IT" smtClean="0"/>
              <a:t>02/02/2019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425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14FD-A878-4C68-B720-50FF479382C0}" type="datetime1">
              <a:rPr lang="it-IT" smtClean="0"/>
              <a:t>02/02/2019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46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F440-9C54-4C91-8C98-DE5FB873A794}" type="datetime1">
              <a:rPr lang="it-IT" smtClean="0"/>
              <a:t>02/02/2019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798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1CE8E-1582-45EF-8DA7-5C54D911BBBD}" type="datetime1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33C7A-22AC-420E-820F-2A43D5E0C9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34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13.pn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m.bellavita@assistinformatica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fausto.barcaccia@assistinformatica.com" TargetMode="External"/><Relationship Id="rId5" Type="http://schemas.openxmlformats.org/officeDocument/2006/relationships/hyperlink" Target="mailto:vinicio.montagnoli@assist-group.it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istinformatica.com/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ticonewholland.assistinformatica.com/" TargetMode="External"/><Relationship Id="rId5" Type="http://schemas.openxmlformats.org/officeDocument/2006/relationships/hyperlink" Target="http://miticojohndeere.assistinformatica.com/" TargetMode="External"/><Relationship Id="rId4" Type="http://schemas.openxmlformats.org/officeDocument/2006/relationships/hyperlink" Target="http://miticoparts.assistinformatica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3.png"/><Relationship Id="rId5" Type="http://schemas.openxmlformats.org/officeDocument/2006/relationships/image" Target="../media/image18.jpeg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744472" y="3861048"/>
            <a:ext cx="779856" cy="576064"/>
          </a:xfrm>
          <a:prstGeom prst="rect">
            <a:avLst/>
          </a:prstGeom>
          <a:solidFill>
            <a:srgbClr val="F0D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843686" y="0"/>
            <a:ext cx="5904656" cy="3573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it-IT" altLang="it-IT">
              <a:ea typeface="Microsoft YaHei" pitchFamily="34" charset="-122"/>
            </a:endParaRPr>
          </a:p>
        </p:txBody>
      </p:sp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223838" y="92075"/>
            <a:ext cx="7451725" cy="1006475"/>
          </a:xfrm>
          <a:custGeom>
            <a:avLst/>
            <a:gdLst>
              <a:gd name="T0" fmla="*/ 2147483647 w 20702"/>
              <a:gd name="T1" fmla="*/ 181215194 h 2795"/>
              <a:gd name="T2" fmla="*/ 1341131604 w 20702"/>
              <a:gd name="T3" fmla="*/ 362430027 h 2795"/>
              <a:gd name="T4" fmla="*/ 0 w 20702"/>
              <a:gd name="T5" fmla="*/ 181215194 h 2795"/>
              <a:gd name="T6" fmla="*/ 1341131604 w 20702"/>
              <a:gd name="T7" fmla="*/ 0 h 279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0702"/>
              <a:gd name="T13" fmla="*/ 0 h 2795"/>
              <a:gd name="T14" fmla="*/ 20702 w 20702"/>
              <a:gd name="T15" fmla="*/ 2795 h 27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702" h="2795">
                <a:moveTo>
                  <a:pt x="0" y="0"/>
                </a:moveTo>
                <a:lnTo>
                  <a:pt x="20702" y="0"/>
                </a:lnTo>
                <a:lnTo>
                  <a:pt x="20702" y="2795"/>
                </a:lnTo>
                <a:lnTo>
                  <a:pt x="0" y="279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1987230" y="1295970"/>
            <a:ext cx="5405314" cy="981075"/>
          </a:xfrm>
          <a:custGeom>
            <a:avLst/>
            <a:gdLst>
              <a:gd name="G0" fmla="*/ 20702 1 2"/>
              <a:gd name="G1" fmla="*/ 2795 1 2"/>
              <a:gd name="G2" fmla="+- 2795 0 0"/>
              <a:gd name="G3" fmla="+- 20702 0 0"/>
              <a:gd name="T0" fmla="*/ 0 w 20702"/>
              <a:gd name="T1" fmla="*/ 0 h 2795"/>
              <a:gd name="T2" fmla="*/ G3 w 20702"/>
              <a:gd name="T3" fmla="*/ G2 h 279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0702" h="2795">
                <a:moveTo>
                  <a:pt x="0" y="0"/>
                </a:moveTo>
                <a:lnTo>
                  <a:pt x="20702" y="0"/>
                </a:lnTo>
                <a:lnTo>
                  <a:pt x="20702" y="2795"/>
                </a:lnTo>
                <a:lnTo>
                  <a:pt x="0" y="2795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100000"/>
              </a:lnSpc>
              <a:buFont typeface="Times New Roman" pitchFamily="16" charset="0"/>
              <a:buNone/>
              <a:defRPr/>
            </a:pPr>
            <a:endParaRPr lang="en-US" altLang="it-IT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Ovale 21"/>
          <p:cNvSpPr/>
          <p:nvPr/>
        </p:nvSpPr>
        <p:spPr>
          <a:xfrm>
            <a:off x="2339752" y="1195166"/>
            <a:ext cx="3030969" cy="31381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472786" y="3312643"/>
            <a:ext cx="288032" cy="166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 descr="C:\Users\mbellavita\Desktop\sito assist\ragazza blu assi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31" y="2338580"/>
            <a:ext cx="3460811" cy="353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259632" y="2764239"/>
            <a:ext cx="1800200" cy="1096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679" y="2038627"/>
            <a:ext cx="3124812" cy="145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C:\Users\mbellavita\Desktop\SITO ASSIST\assistinformatica vettoriale 300dp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82" y="5998770"/>
            <a:ext cx="2104208" cy="25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193" y="5056845"/>
            <a:ext cx="3017751" cy="51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1452339" y="3652282"/>
            <a:ext cx="35629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Software DMS ERP</a:t>
            </a:r>
          </a:p>
          <a:p>
            <a:pPr algn="just" fontAlgn="base"/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 Rivenditori &amp; Officine </a:t>
            </a:r>
          </a:p>
          <a:p>
            <a:pPr algn="just" fontAlgn="base"/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Volvo Penta</a:t>
            </a:r>
            <a:endParaRPr lang="it-IT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1619672" y="0"/>
            <a:ext cx="5904656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5" name="Gruppo 44"/>
          <p:cNvGrpSpPr/>
          <p:nvPr/>
        </p:nvGrpSpPr>
        <p:grpSpPr>
          <a:xfrm>
            <a:off x="3101561" y="6162340"/>
            <a:ext cx="2985743" cy="189833"/>
            <a:chOff x="3101561" y="6162340"/>
            <a:chExt cx="2985743" cy="189833"/>
          </a:xfrm>
        </p:grpSpPr>
        <p:pic>
          <p:nvPicPr>
            <p:cNvPr id="46" name="Picture 2" descr="C:\marco 26022011\P ASSIST\g4527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6185656"/>
              <a:ext cx="1371288" cy="1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" descr="C:\marco 26022011\P ASSIST\g441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561" y="6162340"/>
              <a:ext cx="1414681" cy="189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10</a:t>
            </a:fld>
            <a:endParaRPr lang="it-IT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618254" y="670384"/>
            <a:ext cx="5876273" cy="5760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Flusso Vendite – Sales/</a:t>
            </a:r>
            <a:r>
              <a:rPr lang="it-IT" sz="2000" dirty="0" err="1" smtClean="0">
                <a:solidFill>
                  <a:schemeClr val="bg1"/>
                </a:solidFill>
              </a:rPr>
              <a:t>Rental</a:t>
            </a:r>
            <a:r>
              <a:rPr lang="it-IT" sz="2000" dirty="0" smtClean="0">
                <a:solidFill>
                  <a:schemeClr val="bg1"/>
                </a:solidFill>
              </a:rPr>
              <a:t> flow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1733033" y="188640"/>
            <a:ext cx="5689908" cy="576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00" dirty="0" smtClean="0">
                <a:solidFill>
                  <a:schemeClr val="bg1"/>
                </a:solidFill>
              </a:rPr>
              <a:t>COME - WHEREBY</a:t>
            </a:r>
            <a:endParaRPr lang="it-IT" sz="25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mbellavita\Desktop\sito assist\flusso vendite n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497908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ttore 1 13"/>
          <p:cNvCxnSpPr/>
          <p:nvPr/>
        </p:nvCxnSpPr>
        <p:spPr>
          <a:xfrm>
            <a:off x="4211960" y="1700808"/>
            <a:ext cx="0" cy="406845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olo 1"/>
          <p:cNvSpPr txBox="1">
            <a:spLocks/>
          </p:cNvSpPr>
          <p:nvPr/>
        </p:nvSpPr>
        <p:spPr>
          <a:xfrm>
            <a:off x="3956142" y="5347059"/>
            <a:ext cx="2273977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000" dirty="0" smtClean="0">
                <a:solidFill>
                  <a:schemeClr val="tx2"/>
                </a:solidFill>
              </a:rPr>
              <a:t>In blu le Web </a:t>
            </a:r>
            <a:r>
              <a:rPr lang="it-IT" sz="1000" dirty="0" err="1" smtClean="0">
                <a:solidFill>
                  <a:schemeClr val="tx2"/>
                </a:solidFill>
              </a:rPr>
              <a:t>App</a:t>
            </a:r>
            <a:r>
              <a:rPr lang="it-IT" sz="1000" dirty="0" smtClean="0">
                <a:solidFill>
                  <a:schemeClr val="tx2"/>
                </a:solidFill>
              </a:rPr>
              <a:t> di flusso</a:t>
            </a:r>
            <a:endParaRPr lang="it-IT" sz="1000" dirty="0">
              <a:solidFill>
                <a:schemeClr val="tx2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77341" y="1772816"/>
            <a:ext cx="356060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b="1" dirty="0" smtClean="0">
                <a:solidFill>
                  <a:schemeClr val="tx2"/>
                </a:solidFill>
              </a:rPr>
              <a:t>VENDITA MOTORI</a:t>
            </a:r>
            <a:endParaRPr lang="it-IT" sz="1400" dirty="0">
              <a:solidFill>
                <a:schemeClr val="tx2"/>
              </a:solidFill>
            </a:endParaRPr>
          </a:p>
          <a:p>
            <a:pPr algn="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 modulo integrato dei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Contratti 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motori/macchine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 possono inserire i dati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motore venduto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cliente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modalità finanziarie della vendita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(Finanziamenti), eventuali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dati e documenti da allegare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fino ai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bonus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di vendita e i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costi.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tutto ciò costituirà il conto economico della vendita. Si terrà conto dei costi di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approntamento del nuovo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del valore di presunto realizzo dell'eventuale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permuta,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dei costi di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ricondizionamento e dei maggiori margini dovuti ai Bonus di vendita.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Permettendo di conoscere subito la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marginalità dell'operazione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 il prezzo dell'eventuale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rivendita dell'usato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Dato che Mitico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Volvo Penta, gestisce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clienti e i fornitori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con un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unica "anagrafica" individuata da un codice rapporto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avremo subito il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«delta»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dell'operazione svolta, senza complicazioni. Il contratto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motori/macchine,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automatico,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segnalerà all'officina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la prenotazione in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planning dell'intervento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di allestimento. Infine, inseriremo il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numero di 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Telaio (matricola motore)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quando ci perverrà. 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401660" y="3789040"/>
            <a:ext cx="540427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5292080" y="3702224"/>
            <a:ext cx="71062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 smtClean="0">
                <a:latin typeface="Franklin Gothic Heavy" panose="020B0903020102020204" pitchFamily="34" charset="0"/>
              </a:rPr>
              <a:t>MOTORI</a:t>
            </a:r>
            <a:endParaRPr lang="it-IT" sz="900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6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1619672" y="0"/>
            <a:ext cx="5904656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5" name="Gruppo 44"/>
          <p:cNvGrpSpPr/>
          <p:nvPr/>
        </p:nvGrpSpPr>
        <p:grpSpPr>
          <a:xfrm>
            <a:off x="3101561" y="6162340"/>
            <a:ext cx="2985743" cy="189833"/>
            <a:chOff x="3101561" y="6162340"/>
            <a:chExt cx="2985743" cy="189833"/>
          </a:xfrm>
        </p:grpSpPr>
        <p:pic>
          <p:nvPicPr>
            <p:cNvPr id="46" name="Picture 2" descr="C:\marco 26022011\P ASSIST\g4527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6185656"/>
              <a:ext cx="1371288" cy="1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" descr="C:\marco 26022011\P ASSIST\g441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561" y="6162340"/>
              <a:ext cx="1414681" cy="189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11</a:t>
            </a:fld>
            <a:endParaRPr lang="it-IT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618254" y="670384"/>
            <a:ext cx="5876273" cy="5760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Flusso Vendite – Sales/</a:t>
            </a:r>
            <a:r>
              <a:rPr lang="it-IT" sz="2000" dirty="0" err="1" smtClean="0">
                <a:solidFill>
                  <a:schemeClr val="bg1"/>
                </a:solidFill>
              </a:rPr>
              <a:t>Rental</a:t>
            </a:r>
            <a:r>
              <a:rPr lang="it-IT" sz="2000" dirty="0" smtClean="0">
                <a:solidFill>
                  <a:schemeClr val="bg1"/>
                </a:solidFill>
              </a:rPr>
              <a:t> flow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1733033" y="188640"/>
            <a:ext cx="5689908" cy="576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00" dirty="0" smtClean="0">
                <a:solidFill>
                  <a:schemeClr val="bg1"/>
                </a:solidFill>
              </a:rPr>
              <a:t>COME - WHEREBY</a:t>
            </a:r>
            <a:endParaRPr lang="it-IT" sz="25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mbellavita\Desktop\sito assist\flusso vendite n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497908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ttore 1 13"/>
          <p:cNvCxnSpPr/>
          <p:nvPr/>
        </p:nvCxnSpPr>
        <p:spPr>
          <a:xfrm>
            <a:off x="4211960" y="1844823"/>
            <a:ext cx="0" cy="392443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olo 1"/>
          <p:cNvSpPr txBox="1">
            <a:spLocks/>
          </p:cNvSpPr>
          <p:nvPr/>
        </p:nvSpPr>
        <p:spPr>
          <a:xfrm>
            <a:off x="3956142" y="5347059"/>
            <a:ext cx="2273977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000" dirty="0" smtClean="0"/>
              <a:t>In blu le </a:t>
            </a:r>
            <a:r>
              <a:rPr lang="it-IT" sz="1000" dirty="0" err="1" smtClean="0"/>
              <a:t>WebApp</a:t>
            </a:r>
            <a:r>
              <a:rPr lang="it-IT" sz="1000" dirty="0" smtClean="0"/>
              <a:t> di flusso</a:t>
            </a:r>
            <a:endParaRPr lang="it-IT" sz="1000" dirty="0"/>
          </a:p>
        </p:txBody>
      </p:sp>
      <p:sp>
        <p:nvSpPr>
          <p:cNvPr id="15" name="Rettangolo 14"/>
          <p:cNvSpPr/>
          <p:nvPr/>
        </p:nvSpPr>
        <p:spPr>
          <a:xfrm>
            <a:off x="577341" y="1844823"/>
            <a:ext cx="356261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L'inserimento dei dati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dopo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prima vendita, ci consentirà di generare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 storico 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motore/macchina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(disponibile sul modulo officina)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dai costi di intervento orario e ricambi inseriti, con relative date. Come vendita di servizi, abbiamo anche il Noleggio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Macchine/motore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qualora offerto come servizio dal rivenditore.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Una volta inquadrate le condizioni contrattuali di noleggio, per ogni potenziale cliente, il modulo tiene traccia, dell'ubicazione della macchina, di un planning di noleggio, del tempo trascorso e di eventuali interventi sulla stessa. Tutto ciò alimenta una posizione utile per la fatturazione a tempo, in base agli accordi intercorsi.  Oltre a questi, altri moduli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 e funzioni tipiche e automatiche, supportano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l'area vendite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consentendo,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 recupero del 29% circa di ore lavoro impegnate nell'area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355976" y="1844823"/>
            <a:ext cx="4392488" cy="393428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5292080" y="3717032"/>
            <a:ext cx="648072" cy="205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31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1619672" y="0"/>
            <a:ext cx="5904656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5" name="Gruppo 44"/>
          <p:cNvGrpSpPr/>
          <p:nvPr/>
        </p:nvGrpSpPr>
        <p:grpSpPr>
          <a:xfrm>
            <a:off x="3101561" y="6162340"/>
            <a:ext cx="2985743" cy="189833"/>
            <a:chOff x="3101561" y="6162340"/>
            <a:chExt cx="2985743" cy="189833"/>
          </a:xfrm>
        </p:grpSpPr>
        <p:pic>
          <p:nvPicPr>
            <p:cNvPr id="46" name="Picture 2" descr="C:\marco 26022011\P ASSIST\g4527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6185656"/>
              <a:ext cx="1371288" cy="1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" descr="C:\marco 26022011\P ASSIST\g441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561" y="6162340"/>
              <a:ext cx="1414681" cy="189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12</a:t>
            </a:fld>
            <a:endParaRPr lang="it-IT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618254" y="670384"/>
            <a:ext cx="5876273" cy="5760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Flusso Vendite/Noleggi – Sales/</a:t>
            </a:r>
            <a:r>
              <a:rPr lang="it-IT" sz="2000" dirty="0" err="1" smtClean="0">
                <a:solidFill>
                  <a:schemeClr val="bg1"/>
                </a:solidFill>
              </a:rPr>
              <a:t>Rental</a:t>
            </a:r>
            <a:r>
              <a:rPr lang="it-IT" sz="2000" dirty="0" smtClean="0">
                <a:solidFill>
                  <a:schemeClr val="bg1"/>
                </a:solidFill>
              </a:rPr>
              <a:t> flow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1733033" y="188640"/>
            <a:ext cx="5689908" cy="576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00" dirty="0" smtClean="0">
                <a:solidFill>
                  <a:schemeClr val="bg1"/>
                </a:solidFill>
              </a:rPr>
              <a:t>COME - WHEREBY</a:t>
            </a:r>
            <a:endParaRPr lang="it-IT" sz="25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mbellavita\Desktop\sito assist\flusso vendite n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497908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ttore 1 13"/>
          <p:cNvCxnSpPr/>
          <p:nvPr/>
        </p:nvCxnSpPr>
        <p:spPr>
          <a:xfrm>
            <a:off x="4211960" y="1700808"/>
            <a:ext cx="0" cy="39604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olo 1"/>
          <p:cNvSpPr txBox="1">
            <a:spLocks/>
          </p:cNvSpPr>
          <p:nvPr/>
        </p:nvSpPr>
        <p:spPr>
          <a:xfrm>
            <a:off x="3956142" y="5347059"/>
            <a:ext cx="2273977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000" dirty="0" smtClean="0"/>
              <a:t>In blu le </a:t>
            </a:r>
            <a:r>
              <a:rPr lang="it-IT" sz="1000" dirty="0" err="1" smtClean="0"/>
              <a:t>WebApp</a:t>
            </a:r>
            <a:r>
              <a:rPr lang="it-IT" sz="1000" dirty="0" smtClean="0"/>
              <a:t> di flusso</a:t>
            </a:r>
            <a:endParaRPr lang="it-IT" sz="1000" dirty="0"/>
          </a:p>
        </p:txBody>
      </p:sp>
      <p:sp>
        <p:nvSpPr>
          <p:cNvPr id="2" name="Rettangolo 1"/>
          <p:cNvSpPr/>
          <p:nvPr/>
        </p:nvSpPr>
        <p:spPr>
          <a:xfrm>
            <a:off x="539808" y="1700808"/>
            <a:ext cx="360014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b="1" dirty="0" smtClean="0">
                <a:solidFill>
                  <a:schemeClr val="tx2"/>
                </a:solidFill>
              </a:rPr>
              <a:t>VENDITA RICAMBI</a:t>
            </a:r>
            <a:endParaRPr lang="it-IT" sz="1400" dirty="0">
              <a:solidFill>
                <a:schemeClr val="tx2"/>
              </a:solidFill>
            </a:endParaRPr>
          </a:p>
          <a:p>
            <a:pPr algn="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 può svolgere al 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«banco 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 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rivenditore»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da 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rdine»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Mitico gestisce infiniti magazzini virtuali, con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"l'ubicazione"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geografica del prodotto, quindi sapremo sempre dove si trova quello che cerchiamo. Può essere realizzato un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preventivo ricambi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e gestita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storia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dello stesso, fino alla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conferma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La rapidità di gestione della vendita, avviene sia in modalità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standard,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senza uso di codici a barre e inserimento manuale dei codici alfanumerici, che, ancora più velocemente, usando la funzione di assegnazione bar-code ai codici alfanumerici presenti, lettori bar-code e palmari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Wi-Fi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Questo consente di leggere rapidamente i codici e trasferirli sul documento di vendita come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DDT, Bolle e Fatture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o  di legarlo a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uno scontrino/reg. cassa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Possono essere usati anche articoli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"NC"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 codificati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gestire casi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specifici.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ridurre i tempi al banco, in fase di vendita, Mitico gestisce 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 catalogo Volvo Penta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355976" y="1844823"/>
            <a:ext cx="4392488" cy="393428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5292080" y="3717032"/>
            <a:ext cx="648072" cy="205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5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1619672" y="0"/>
            <a:ext cx="5904656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5" name="Gruppo 44"/>
          <p:cNvGrpSpPr/>
          <p:nvPr/>
        </p:nvGrpSpPr>
        <p:grpSpPr>
          <a:xfrm>
            <a:off x="3101561" y="6162340"/>
            <a:ext cx="2985743" cy="189833"/>
            <a:chOff x="3101561" y="6162340"/>
            <a:chExt cx="2985743" cy="189833"/>
          </a:xfrm>
        </p:grpSpPr>
        <p:pic>
          <p:nvPicPr>
            <p:cNvPr id="46" name="Picture 2" descr="C:\marco 26022011\P ASSIST\g4527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6185656"/>
              <a:ext cx="1371288" cy="1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" descr="C:\marco 26022011\P ASSIST\g441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561" y="6162340"/>
              <a:ext cx="1414681" cy="189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13</a:t>
            </a:fld>
            <a:endParaRPr lang="it-IT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618254" y="670384"/>
            <a:ext cx="5876273" cy="5760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Flusso Vendite/Noleggi – Sales/</a:t>
            </a:r>
            <a:r>
              <a:rPr lang="it-IT" sz="2000" dirty="0" err="1" smtClean="0">
                <a:solidFill>
                  <a:schemeClr val="bg1"/>
                </a:solidFill>
              </a:rPr>
              <a:t>Rental</a:t>
            </a:r>
            <a:r>
              <a:rPr lang="it-IT" sz="2000" dirty="0" smtClean="0">
                <a:solidFill>
                  <a:schemeClr val="bg1"/>
                </a:solidFill>
              </a:rPr>
              <a:t> flow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1733033" y="188640"/>
            <a:ext cx="5689908" cy="576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00" dirty="0" smtClean="0">
                <a:solidFill>
                  <a:schemeClr val="bg1"/>
                </a:solidFill>
              </a:rPr>
              <a:t>COME - WHEREBY</a:t>
            </a:r>
            <a:endParaRPr lang="it-IT" sz="25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mbellavita\Desktop\sito assist\flusso vendite n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497908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ttore 1 13"/>
          <p:cNvCxnSpPr/>
          <p:nvPr/>
        </p:nvCxnSpPr>
        <p:spPr>
          <a:xfrm>
            <a:off x="4211960" y="1952836"/>
            <a:ext cx="0" cy="381642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olo 1"/>
          <p:cNvSpPr txBox="1">
            <a:spLocks/>
          </p:cNvSpPr>
          <p:nvPr/>
        </p:nvSpPr>
        <p:spPr>
          <a:xfrm>
            <a:off x="3956142" y="5347059"/>
            <a:ext cx="2273977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000" dirty="0" smtClean="0"/>
              <a:t>In blu le </a:t>
            </a:r>
            <a:r>
              <a:rPr lang="it-IT" sz="1000" dirty="0" err="1" smtClean="0"/>
              <a:t>WebApp</a:t>
            </a:r>
            <a:r>
              <a:rPr lang="it-IT" sz="1000" dirty="0" smtClean="0"/>
              <a:t> di flusso</a:t>
            </a:r>
            <a:endParaRPr lang="it-IT" sz="1000" dirty="0"/>
          </a:p>
        </p:txBody>
      </p:sp>
      <p:sp>
        <p:nvSpPr>
          <p:cNvPr id="15" name="Rettangolo 14"/>
          <p:cNvSpPr/>
          <p:nvPr/>
        </p:nvSpPr>
        <p:spPr>
          <a:xfrm>
            <a:off x="539808" y="2196138"/>
            <a:ext cx="360014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1400" dirty="0"/>
          </a:p>
          <a:p>
            <a:pPr algn="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Questo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riduce a zero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la presenza di articoli non caricati a magazzino senza la necessità di 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entrare in anagrafica dell'articolo,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nel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momento in cui il cliente </a:t>
            </a:r>
            <a:endParaRPr lang="it-IT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è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presente e aspetta!</a:t>
            </a:r>
          </a:p>
          <a:p>
            <a:pPr algn="r"/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Mitico, tiene traccia di eventuali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offerte per il cliente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può configurare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sconti sul listino, gruppi, sottogruppi e articoli. Prezzi di ricarico su acquisto e modalità ibride.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Prezzi di vendita, rapportati anche ad eventuali condizioni di acquisto e/o di spese trasporto. Così come nel caso di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provvigioni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o vendite verso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segnalatori, rivenditori od utente finale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ad ognuno il proprio prezzo di vendita, senza sorprese!</a:t>
            </a:r>
          </a:p>
          <a:p>
            <a:pPr algn="r"/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Oltre a questi, altri moduli integrati,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aiutano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l'area vendite che con automatismi e tipicità di settore, consentono un recupero del 27% circa di ore lavoro impegnate nell'area.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355976" y="1844823"/>
            <a:ext cx="4392488" cy="393428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5292080" y="3717032"/>
            <a:ext cx="648072" cy="205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5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1619672" y="0"/>
            <a:ext cx="5904656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5" name="Gruppo 44"/>
          <p:cNvGrpSpPr/>
          <p:nvPr/>
        </p:nvGrpSpPr>
        <p:grpSpPr>
          <a:xfrm>
            <a:off x="3101561" y="6162340"/>
            <a:ext cx="2985743" cy="189833"/>
            <a:chOff x="3101561" y="6162340"/>
            <a:chExt cx="2985743" cy="189833"/>
          </a:xfrm>
        </p:grpSpPr>
        <p:pic>
          <p:nvPicPr>
            <p:cNvPr id="46" name="Picture 2" descr="C:\marco 26022011\P ASSIST\g4527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6185656"/>
              <a:ext cx="1371288" cy="1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" descr="C:\marco 26022011\P ASSIST\g441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561" y="6162340"/>
              <a:ext cx="1414681" cy="189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14</a:t>
            </a:fld>
            <a:endParaRPr lang="it-IT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618254" y="670384"/>
            <a:ext cx="5876273" cy="5760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Flusso Officina – </a:t>
            </a:r>
            <a:r>
              <a:rPr lang="it-IT" sz="2000" dirty="0" err="1" smtClean="0">
                <a:solidFill>
                  <a:schemeClr val="bg1"/>
                </a:solidFill>
              </a:rPr>
              <a:t>Mechanical</a:t>
            </a:r>
            <a:r>
              <a:rPr lang="it-IT" sz="2000" dirty="0" smtClean="0">
                <a:solidFill>
                  <a:schemeClr val="bg1"/>
                </a:solidFill>
              </a:rPr>
              <a:t> Workshop Flow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1733033" y="188640"/>
            <a:ext cx="5689908" cy="576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00" dirty="0" smtClean="0">
                <a:solidFill>
                  <a:schemeClr val="bg1"/>
                </a:solidFill>
              </a:rPr>
              <a:t>COME - WHEREBY</a:t>
            </a:r>
            <a:endParaRPr lang="it-IT" sz="2500" dirty="0">
              <a:solidFill>
                <a:schemeClr val="bg1"/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4211960" y="1700808"/>
            <a:ext cx="0" cy="406845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olo 1"/>
          <p:cNvSpPr txBox="1">
            <a:spLocks/>
          </p:cNvSpPr>
          <p:nvPr/>
        </p:nvSpPr>
        <p:spPr>
          <a:xfrm>
            <a:off x="3999058" y="5347059"/>
            <a:ext cx="2273977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000" dirty="0" smtClean="0">
                <a:solidFill>
                  <a:schemeClr val="tx2"/>
                </a:solidFill>
              </a:rPr>
              <a:t>In blu le Web </a:t>
            </a:r>
            <a:r>
              <a:rPr lang="it-IT" sz="1000" dirty="0" err="1" smtClean="0">
                <a:solidFill>
                  <a:schemeClr val="tx2"/>
                </a:solidFill>
              </a:rPr>
              <a:t>App</a:t>
            </a:r>
            <a:r>
              <a:rPr lang="it-IT" sz="1000" dirty="0" smtClean="0">
                <a:solidFill>
                  <a:schemeClr val="tx2"/>
                </a:solidFill>
              </a:rPr>
              <a:t> di flusso</a:t>
            </a:r>
            <a:endParaRPr lang="it-IT" sz="1000" dirty="0">
              <a:solidFill>
                <a:schemeClr val="tx2"/>
              </a:solidFill>
            </a:endParaRPr>
          </a:p>
        </p:txBody>
      </p:sp>
      <p:pic>
        <p:nvPicPr>
          <p:cNvPr id="5122" name="Picture 2" descr="C:\Users\mbellavita\Desktop\sito assist\flusso officina n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058" y="1556792"/>
            <a:ext cx="4978533" cy="41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45815" y="1700808"/>
            <a:ext cx="3594137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b="1" dirty="0" smtClean="0">
                <a:solidFill>
                  <a:schemeClr val="tx2"/>
                </a:solidFill>
              </a:rPr>
              <a:t>AREA OFFICINA</a:t>
            </a:r>
            <a:endParaRPr lang="it-IT" sz="1400" dirty="0">
              <a:solidFill>
                <a:schemeClr val="tx2"/>
              </a:solidFill>
            </a:endParaRPr>
          </a:p>
          <a:p>
            <a:pPr algn="r"/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L'officina di Mitico,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gestisce commesse «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Interne»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come preparazione 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motori nuovi 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usati e garanzie. 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»Esterne»,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come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riparazioni a pagamento.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le commesse interne, al momento della vendita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 motore nuovo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usato,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utilizzato il "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contratto 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motore/macchina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"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(vedi precedente Vendita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macchine/motori)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verrà segnalata automaticamente una prenotazione all'officina, per lo svolgimento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della preparazione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(planning). Oltre a questo, tutti i costi sostenuti, saranno codificati e legati al 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telaio/matricola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della macchina/motore,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generando un conto economico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storico.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le commesse esterne (riparazioni a pagamento), si procederà alla compilazione rapida della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Commessa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della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scheda di lavoro analitica,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semplicemente selezionando il telaio della macchina (il quale restituirà i dati del cliente e dei termini di pagamento), i tecnici, la descrizione sommaria dell'intervento, se trattasi di lavoro a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pagamento e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quale. Il resto, incluso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numero di commessa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sarà generato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software. 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401660" y="3517999"/>
            <a:ext cx="648072" cy="205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6732240" y="3110682"/>
            <a:ext cx="648072" cy="174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30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1619672" y="0"/>
            <a:ext cx="5904656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5" name="Gruppo 44"/>
          <p:cNvGrpSpPr/>
          <p:nvPr/>
        </p:nvGrpSpPr>
        <p:grpSpPr>
          <a:xfrm>
            <a:off x="3101561" y="6162340"/>
            <a:ext cx="2985743" cy="189833"/>
            <a:chOff x="3101561" y="6162340"/>
            <a:chExt cx="2985743" cy="189833"/>
          </a:xfrm>
        </p:grpSpPr>
        <p:pic>
          <p:nvPicPr>
            <p:cNvPr id="46" name="Picture 2" descr="C:\marco 26022011\P ASSIST\g4527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6185656"/>
              <a:ext cx="1371288" cy="1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" descr="C:\marco 26022011\P ASSIST\g441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561" y="6162340"/>
              <a:ext cx="1414681" cy="189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15</a:t>
            </a:fld>
            <a:endParaRPr lang="it-IT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618254" y="670384"/>
            <a:ext cx="5876273" cy="5760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Flusso Officina – </a:t>
            </a:r>
            <a:r>
              <a:rPr lang="it-IT" sz="2000" dirty="0" err="1" smtClean="0">
                <a:solidFill>
                  <a:schemeClr val="bg1"/>
                </a:solidFill>
              </a:rPr>
              <a:t>Mechanical</a:t>
            </a:r>
            <a:r>
              <a:rPr lang="it-IT" sz="2000" dirty="0" smtClean="0">
                <a:solidFill>
                  <a:schemeClr val="bg1"/>
                </a:solidFill>
              </a:rPr>
              <a:t> Workshop Flow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1733033" y="188640"/>
            <a:ext cx="5689908" cy="576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00" dirty="0" smtClean="0">
                <a:solidFill>
                  <a:schemeClr val="bg1"/>
                </a:solidFill>
              </a:rPr>
              <a:t>COME - WHEREBY</a:t>
            </a:r>
            <a:endParaRPr lang="it-IT" sz="2500" dirty="0">
              <a:solidFill>
                <a:schemeClr val="bg1"/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4211960" y="1700808"/>
            <a:ext cx="0" cy="406845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olo 1"/>
          <p:cNvSpPr txBox="1">
            <a:spLocks/>
          </p:cNvSpPr>
          <p:nvPr/>
        </p:nvSpPr>
        <p:spPr>
          <a:xfrm>
            <a:off x="3999058" y="5347059"/>
            <a:ext cx="2273977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000" dirty="0" smtClean="0"/>
              <a:t>In blu le </a:t>
            </a:r>
            <a:r>
              <a:rPr lang="it-IT" sz="1000" dirty="0" err="1" smtClean="0"/>
              <a:t>WebApp</a:t>
            </a:r>
            <a:r>
              <a:rPr lang="it-IT" sz="1000" dirty="0" smtClean="0"/>
              <a:t> di flusso</a:t>
            </a:r>
            <a:endParaRPr lang="it-IT" sz="1000" dirty="0"/>
          </a:p>
        </p:txBody>
      </p:sp>
      <p:pic>
        <p:nvPicPr>
          <p:cNvPr id="5122" name="Picture 2" descr="C:\Users\mbellavita\Desktop\sito assist\flusso officina n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058" y="1556792"/>
            <a:ext cx="4978533" cy="41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45815" y="2196138"/>
            <a:ext cx="359413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Anche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questo caso, tutti gli interventi svolti, saranno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storicizzati 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sul motore nuovo/usato/telaio - matricola/cliente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di riferimento.</a:t>
            </a:r>
          </a:p>
          <a:p>
            <a:pPr algn="r"/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Dallo stesso menù, si procederà al completamento e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stampa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della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scheda di lavorazione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selezionando in dettaglio le lavorazioni e confermando i dati inseriti in commessa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Questa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riporterà il codice alfanumerico e a barre della commessa ad essa legata, utile in fase di valorizzazione materiali/ore, per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"prelevare"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i materiali utilizzati, tramite lettori bar-code o palmari o tastiera.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NB.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materiali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saranno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tolti dalla disponibilità di magazzino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ma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 dalla giacenza ai fini fiscali,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che sarà scaricata solo al momento della chiusura/fatturazione. Potrà essere generato, se richiesto, un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preventivo di officina.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Il preventivo potrà essere archiviato e gestito. Alla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conferma dello stesso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si genererà in automatico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commessa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355976" y="1844823"/>
            <a:ext cx="4392488" cy="393428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6599237" y="3180941"/>
            <a:ext cx="762709" cy="111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5220072" y="3573016"/>
            <a:ext cx="792088" cy="127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718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1619672" y="0"/>
            <a:ext cx="5904656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5" name="Gruppo 44"/>
          <p:cNvGrpSpPr/>
          <p:nvPr/>
        </p:nvGrpSpPr>
        <p:grpSpPr>
          <a:xfrm>
            <a:off x="3101561" y="6162340"/>
            <a:ext cx="2985743" cy="189833"/>
            <a:chOff x="3101561" y="6162340"/>
            <a:chExt cx="2985743" cy="189833"/>
          </a:xfrm>
        </p:grpSpPr>
        <p:pic>
          <p:nvPicPr>
            <p:cNvPr id="46" name="Picture 2" descr="C:\marco 26022011\P ASSIST\g4527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6185656"/>
              <a:ext cx="1371288" cy="1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" descr="C:\marco 26022011\P ASSIST\g441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561" y="6162340"/>
              <a:ext cx="1414681" cy="189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16</a:t>
            </a:fld>
            <a:endParaRPr lang="it-IT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618254" y="670384"/>
            <a:ext cx="5876273" cy="5760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Flusso Officina – </a:t>
            </a:r>
            <a:r>
              <a:rPr lang="it-IT" sz="2000" dirty="0" err="1" smtClean="0">
                <a:solidFill>
                  <a:schemeClr val="bg1"/>
                </a:solidFill>
              </a:rPr>
              <a:t>Mechanical</a:t>
            </a:r>
            <a:r>
              <a:rPr lang="it-IT" sz="2000" dirty="0" smtClean="0">
                <a:solidFill>
                  <a:schemeClr val="bg1"/>
                </a:solidFill>
              </a:rPr>
              <a:t> Workshop Flow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1733033" y="188640"/>
            <a:ext cx="5689908" cy="576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00" dirty="0" smtClean="0">
                <a:solidFill>
                  <a:schemeClr val="bg1"/>
                </a:solidFill>
              </a:rPr>
              <a:t>COME - WHEREBY</a:t>
            </a:r>
            <a:endParaRPr lang="it-IT" sz="2500" dirty="0">
              <a:solidFill>
                <a:schemeClr val="bg1"/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4211960" y="1700808"/>
            <a:ext cx="0" cy="406845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olo 1"/>
          <p:cNvSpPr txBox="1">
            <a:spLocks/>
          </p:cNvSpPr>
          <p:nvPr/>
        </p:nvSpPr>
        <p:spPr>
          <a:xfrm>
            <a:off x="3999058" y="5347059"/>
            <a:ext cx="2273977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000" dirty="0" smtClean="0"/>
              <a:t>In blu le </a:t>
            </a:r>
            <a:r>
              <a:rPr lang="it-IT" sz="1000" dirty="0" err="1" smtClean="0"/>
              <a:t>WebApp</a:t>
            </a:r>
            <a:r>
              <a:rPr lang="it-IT" sz="1000" dirty="0" smtClean="0"/>
              <a:t> di flusso</a:t>
            </a:r>
            <a:endParaRPr lang="it-IT" sz="1000" dirty="0"/>
          </a:p>
        </p:txBody>
      </p:sp>
      <p:pic>
        <p:nvPicPr>
          <p:cNvPr id="5122" name="Picture 2" descr="C:\Users\mbellavita\Desktop\sito assist\flusso officina n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058" y="1556792"/>
            <a:ext cx="4978533" cy="41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45815" y="1804300"/>
            <a:ext cx="35941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Presa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carico la commessa dal tecnico, questi potrà iniziare il lavoro e decidere di conteggiare le ore a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consuntivo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inserendo direttamente nel sistema, in corso d'opera i materiali e a fine lavoro le ore impiegate od anche i materiali e chiudere le commesse. Oppure scegliendo la modalità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start-stop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semiautomatica, che tramite un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video </a:t>
            </a:r>
            <a:r>
              <a:rPr lang="it-IT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touch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-screen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permetterà di dare il via al contatore di ore, di sospenderlo, riprenderlo, cambiare le attività, cambiare commessa </a:t>
            </a:r>
            <a:r>
              <a:rPr lang="it-IT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ecc.ecc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Quindi di inserire anche con lettori e palmari bar-code, i materiali utilizzati e chiudere la commessa.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Questo plus, consente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di avere una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statistica molto dettagliata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sull'effettivo lavoro svolto da parte dei tecnici/commesse/sedi/lavorazioni </a:t>
            </a:r>
            <a:r>
              <a:rPr lang="it-IT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ecc.ecc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data la possibilità di individuarli attraverso un codice matricola. Se ben impostato, può essere utilizzato come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tracciato  per la stesura delle buste paga dei tecnici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Terminata la fase, sarà disponibile una serie estesa ed intersecata di statistiche dedicate all'officina. Il flusso, organizzato con la modalità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start-stop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consentirà un recupero di ore pari al 30% circa.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355976" y="1844823"/>
            <a:ext cx="4392488" cy="393428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5412072" y="3511558"/>
            <a:ext cx="600088" cy="223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6599237" y="3180941"/>
            <a:ext cx="762709" cy="111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17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1619672" y="0"/>
            <a:ext cx="5904656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5" name="Gruppo 44"/>
          <p:cNvGrpSpPr/>
          <p:nvPr/>
        </p:nvGrpSpPr>
        <p:grpSpPr>
          <a:xfrm>
            <a:off x="3101561" y="6162340"/>
            <a:ext cx="2985743" cy="189833"/>
            <a:chOff x="3101561" y="6162340"/>
            <a:chExt cx="2985743" cy="189833"/>
          </a:xfrm>
        </p:grpSpPr>
        <p:pic>
          <p:nvPicPr>
            <p:cNvPr id="46" name="Picture 2" descr="C:\marco 26022011\P ASSIST\g4527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6185656"/>
              <a:ext cx="1371288" cy="1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" descr="C:\marco 26022011\P ASSIST\g441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561" y="6162340"/>
              <a:ext cx="1414681" cy="189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17</a:t>
            </a:fld>
            <a:endParaRPr lang="it-IT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618254" y="670384"/>
            <a:ext cx="5876273" cy="5760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Flusso Ricambi – </a:t>
            </a:r>
            <a:r>
              <a:rPr lang="it-IT" sz="2000" dirty="0" err="1" smtClean="0">
                <a:solidFill>
                  <a:schemeClr val="bg1"/>
                </a:solidFill>
              </a:rPr>
              <a:t>Spare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Parts</a:t>
            </a:r>
            <a:r>
              <a:rPr lang="it-IT" sz="2000" dirty="0" smtClean="0">
                <a:solidFill>
                  <a:schemeClr val="bg1"/>
                </a:solidFill>
              </a:rPr>
              <a:t> Flow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1733033" y="188640"/>
            <a:ext cx="5689908" cy="576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00" dirty="0" smtClean="0">
                <a:solidFill>
                  <a:schemeClr val="bg1"/>
                </a:solidFill>
              </a:rPr>
              <a:t>COME - WHEREBY</a:t>
            </a:r>
            <a:endParaRPr lang="it-IT" sz="2500" dirty="0">
              <a:solidFill>
                <a:schemeClr val="bg1"/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4211960" y="1773048"/>
            <a:ext cx="0" cy="399621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olo 1"/>
          <p:cNvSpPr txBox="1">
            <a:spLocks/>
          </p:cNvSpPr>
          <p:nvPr/>
        </p:nvSpPr>
        <p:spPr>
          <a:xfrm>
            <a:off x="3999058" y="5347059"/>
            <a:ext cx="2273977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000" dirty="0" smtClean="0">
                <a:solidFill>
                  <a:schemeClr val="tx2"/>
                </a:solidFill>
              </a:rPr>
              <a:t>In blu le Web </a:t>
            </a:r>
            <a:r>
              <a:rPr lang="it-IT" sz="1000" dirty="0" err="1" smtClean="0">
                <a:solidFill>
                  <a:schemeClr val="tx2"/>
                </a:solidFill>
              </a:rPr>
              <a:t>App</a:t>
            </a:r>
            <a:r>
              <a:rPr lang="it-IT" sz="1000" dirty="0" smtClean="0">
                <a:solidFill>
                  <a:schemeClr val="tx2"/>
                </a:solidFill>
              </a:rPr>
              <a:t> di flusso</a:t>
            </a:r>
            <a:endParaRPr lang="it-IT" sz="1000" dirty="0">
              <a:solidFill>
                <a:schemeClr val="tx2"/>
              </a:solidFill>
            </a:endParaRPr>
          </a:p>
        </p:txBody>
      </p:sp>
      <p:pic>
        <p:nvPicPr>
          <p:cNvPr id="6146" name="Picture 2" descr="C:\Users\mbellavita\Desktop\sito assist\flusso ricambi n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955" y="1773048"/>
            <a:ext cx="4977335" cy="41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539552" y="1773048"/>
            <a:ext cx="36004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b="1" dirty="0" smtClean="0">
                <a:solidFill>
                  <a:schemeClr val="tx2"/>
                </a:solidFill>
              </a:rPr>
              <a:t>AREA MAGAZZINO &amp; RICAMBI</a:t>
            </a:r>
            <a:endParaRPr lang="it-IT" sz="1400" dirty="0">
              <a:solidFill>
                <a:schemeClr val="tx2"/>
              </a:solidFill>
            </a:endParaRPr>
          </a:p>
          <a:p>
            <a:pPr algn="r"/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L'area ricambi, per la sua importanza strategica nel conto economico del rivenditore, gode di funzioni e automatismi specifici finalizzati a migliorarne l'efficienza. Oltre alle vendite di ricambi e preventivi, trattati al primo paragrafo nell'area vendite, la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codifica degli articoli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di magazzino è parte integrante del flusso tipico di area. Mitico è in grado d'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importare 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 catalogo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Volvo Penta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Generare l'anagrafica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riferimento in magazzino e rendere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codici univoci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pur mantenendoli invariati rispetto ai cataloghi,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senza inserire un solo dato a mano!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Infatti grazie alla funzione del </a:t>
            </a:r>
            <a:r>
              <a:rPr lang="it-IT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-codice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suo tracciato record, i fornitori e gli articoli, vengono identificati univocamente, aggiungendo un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prefisso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al codice originale e qualora qualche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articolo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richiesto,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non fosse stato mai movimentato,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verrà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importato automaticamente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anagrafica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predisposto per l'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ordine a fornitore!</a:t>
            </a: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020304" y="3151957"/>
            <a:ext cx="762709" cy="111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301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1619672" y="0"/>
            <a:ext cx="5904656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5" name="Gruppo 44"/>
          <p:cNvGrpSpPr/>
          <p:nvPr/>
        </p:nvGrpSpPr>
        <p:grpSpPr>
          <a:xfrm>
            <a:off x="3101561" y="6162340"/>
            <a:ext cx="2985743" cy="189833"/>
            <a:chOff x="3101561" y="6162340"/>
            <a:chExt cx="2985743" cy="189833"/>
          </a:xfrm>
        </p:grpSpPr>
        <p:pic>
          <p:nvPicPr>
            <p:cNvPr id="46" name="Picture 2" descr="C:\marco 26022011\P ASSIST\g4527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6185656"/>
              <a:ext cx="1371288" cy="1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" descr="C:\marco 26022011\P ASSIST\g441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561" y="6162340"/>
              <a:ext cx="1414681" cy="189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18</a:t>
            </a:fld>
            <a:endParaRPr lang="it-IT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618254" y="670384"/>
            <a:ext cx="5876273" cy="5760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Flusso Ricambi – </a:t>
            </a:r>
            <a:r>
              <a:rPr lang="it-IT" sz="2000" dirty="0" err="1">
                <a:solidFill>
                  <a:schemeClr val="bg1"/>
                </a:solidFill>
              </a:rPr>
              <a:t>Spare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Parts</a:t>
            </a:r>
            <a:r>
              <a:rPr lang="it-IT" sz="2000" dirty="0">
                <a:solidFill>
                  <a:schemeClr val="bg1"/>
                </a:solidFill>
              </a:rPr>
              <a:t> Flow</a:t>
            </a: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1733033" y="188640"/>
            <a:ext cx="5689908" cy="576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00" dirty="0" smtClean="0">
                <a:solidFill>
                  <a:schemeClr val="bg1"/>
                </a:solidFill>
              </a:rPr>
              <a:t>COME - WHEREBY</a:t>
            </a:r>
            <a:endParaRPr lang="it-IT" sz="2500" dirty="0">
              <a:solidFill>
                <a:schemeClr val="bg1"/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4211960" y="1952836"/>
            <a:ext cx="0" cy="381642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olo 1"/>
          <p:cNvSpPr txBox="1">
            <a:spLocks/>
          </p:cNvSpPr>
          <p:nvPr/>
        </p:nvSpPr>
        <p:spPr>
          <a:xfrm>
            <a:off x="3999058" y="5347059"/>
            <a:ext cx="2273977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000" dirty="0" smtClean="0"/>
              <a:t>In blu le </a:t>
            </a:r>
            <a:r>
              <a:rPr lang="it-IT" sz="1000" dirty="0" err="1" smtClean="0"/>
              <a:t>WebApp</a:t>
            </a:r>
            <a:r>
              <a:rPr lang="it-IT" sz="1000" dirty="0" smtClean="0"/>
              <a:t> di flusso</a:t>
            </a:r>
            <a:endParaRPr lang="it-IT" sz="1000" dirty="0"/>
          </a:p>
        </p:txBody>
      </p:sp>
      <p:pic>
        <p:nvPicPr>
          <p:cNvPr id="6146" name="Picture 2" descr="C:\Users\mbellavita\Desktop\sito assist\flusso ricambi n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058" y="1773048"/>
            <a:ext cx="4977335" cy="41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4355976" y="1773048"/>
            <a:ext cx="4392488" cy="393428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539552" y="2539365"/>
            <a:ext cx="36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articolo generato, possiamo stabilire, secondo formule o filtri disponibili, la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scorta minima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utile per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aggregare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gli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articoli da ordinare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e per il controllo delle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giacenze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Quindi Mitico è in grado di verificare e gestire gli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articoli principali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sostitutivi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e i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soppressi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secondo una sua logica operativa che facilita il lavoro. Può gestire anche gli articoli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 codificati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Supportando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lettori e palmari bar-code,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mitico consente per l'area ricambi, la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gestione inventari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anche a campione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e preordini. Scansionando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codici dagli scaffali/articoli e confermando l'operazione scelta, si potrà avere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stampato al banco,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documento scelto,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DDT, Fatture o eventuale scontrino.  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2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1619672" y="0"/>
            <a:ext cx="5904656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5" name="Gruppo 44"/>
          <p:cNvGrpSpPr/>
          <p:nvPr/>
        </p:nvGrpSpPr>
        <p:grpSpPr>
          <a:xfrm>
            <a:off x="3101561" y="6162340"/>
            <a:ext cx="2985743" cy="189833"/>
            <a:chOff x="3101561" y="6162340"/>
            <a:chExt cx="2985743" cy="189833"/>
          </a:xfrm>
        </p:grpSpPr>
        <p:pic>
          <p:nvPicPr>
            <p:cNvPr id="46" name="Picture 2" descr="C:\marco 26022011\P ASSIST\g4527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6185656"/>
              <a:ext cx="1371288" cy="1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" descr="C:\marco 26022011\P ASSIST\g441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561" y="6162340"/>
              <a:ext cx="1414681" cy="189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19</a:t>
            </a:fld>
            <a:endParaRPr lang="it-IT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618254" y="670384"/>
            <a:ext cx="5876273" cy="5760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Flusso Ricambi – </a:t>
            </a:r>
            <a:r>
              <a:rPr lang="it-IT" sz="2000" dirty="0" err="1">
                <a:solidFill>
                  <a:schemeClr val="bg1"/>
                </a:solidFill>
              </a:rPr>
              <a:t>Spare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Parts</a:t>
            </a:r>
            <a:r>
              <a:rPr lang="it-IT" sz="2000" dirty="0">
                <a:solidFill>
                  <a:schemeClr val="bg1"/>
                </a:solidFill>
              </a:rPr>
              <a:t> Flow</a:t>
            </a: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1733033" y="188640"/>
            <a:ext cx="5689908" cy="576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00" dirty="0" smtClean="0">
                <a:solidFill>
                  <a:schemeClr val="bg1"/>
                </a:solidFill>
              </a:rPr>
              <a:t>COME - WHEREBY</a:t>
            </a:r>
            <a:endParaRPr lang="it-IT" sz="2500" dirty="0">
              <a:solidFill>
                <a:schemeClr val="bg1"/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4211960" y="1952836"/>
            <a:ext cx="0" cy="381642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olo 1"/>
          <p:cNvSpPr txBox="1">
            <a:spLocks/>
          </p:cNvSpPr>
          <p:nvPr/>
        </p:nvSpPr>
        <p:spPr>
          <a:xfrm>
            <a:off x="3999058" y="5347059"/>
            <a:ext cx="2273977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000" dirty="0" smtClean="0"/>
              <a:t>In blu le </a:t>
            </a:r>
            <a:r>
              <a:rPr lang="it-IT" sz="1000" dirty="0" err="1" smtClean="0"/>
              <a:t>WebApp</a:t>
            </a:r>
            <a:r>
              <a:rPr lang="it-IT" sz="1000" dirty="0" smtClean="0"/>
              <a:t> di flusso</a:t>
            </a:r>
            <a:endParaRPr lang="it-IT" sz="1000" dirty="0"/>
          </a:p>
        </p:txBody>
      </p:sp>
      <p:pic>
        <p:nvPicPr>
          <p:cNvPr id="6146" name="Picture 2" descr="C:\Users\mbellavita\Desktop\sito assist\flusso ricambi n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058" y="1773048"/>
            <a:ext cx="4977335" cy="41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4355976" y="1773048"/>
            <a:ext cx="4392488" cy="393428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539552" y="2509145"/>
            <a:ext cx="3600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L'ultimo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punto importante riguardo il flusso dell'area ricambi, riguarda gli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ordini di acquisto.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Mitico si basa sulle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RDA richieste di acquisto.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pratica gli articoli richiesti da clienti (attraverso inserimento ordini) oltre a quelli individuati dal controllo delle scorte minime, al netto di eventuali ordini di acquisto già inseriti, vengono acquisiti sotto forma di RDA e Mitico sviluppa gli ordini di acquisto che se convalidati vengono confermati ed inviati.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momento della ricezione dei </a:t>
            </a:r>
            <a:r>
              <a:rPr lang="it-IT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packing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-list, anche questi vengono importati e se convalidati, verrà svolto il caricamento dei prodotti in giacenza in magazzino. IL recupero di ore su quest'area sarà di circa il 27%.</a:t>
            </a:r>
          </a:p>
        </p:txBody>
      </p:sp>
    </p:spTree>
    <p:extLst>
      <p:ext uri="{BB962C8B-B14F-4D97-AF65-F5344CB8AC3E}">
        <p14:creationId xmlns:p14="http://schemas.microsoft.com/office/powerpoint/2010/main" val="86277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1619672" y="0"/>
            <a:ext cx="5904656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38643" y="607876"/>
            <a:ext cx="5689908" cy="5760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sz="2500" dirty="0" smtClean="0">
                <a:solidFill>
                  <a:schemeClr val="bg1"/>
                </a:solidFill>
              </a:rPr>
              <a:t>Identità &amp; Partner – Identity &amp; </a:t>
            </a:r>
            <a:r>
              <a:rPr lang="it-IT" sz="2500" dirty="0" err="1" smtClean="0">
                <a:solidFill>
                  <a:schemeClr val="bg1"/>
                </a:solidFill>
              </a:rPr>
              <a:t>Partners</a:t>
            </a:r>
            <a:endParaRPr lang="it-IT" sz="2500" dirty="0">
              <a:solidFill>
                <a:schemeClr val="bg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2</a:t>
            </a:fld>
            <a:endParaRPr lang="it-IT" dirty="0"/>
          </a:p>
        </p:txBody>
      </p:sp>
      <p:sp>
        <p:nvSpPr>
          <p:cNvPr id="28" name="Titolo 1"/>
          <p:cNvSpPr txBox="1">
            <a:spLocks/>
          </p:cNvSpPr>
          <p:nvPr/>
        </p:nvSpPr>
        <p:spPr>
          <a:xfrm>
            <a:off x="1733033" y="188640"/>
            <a:ext cx="5689908" cy="576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00" dirty="0" smtClean="0">
                <a:solidFill>
                  <a:schemeClr val="bg1"/>
                </a:solidFill>
              </a:rPr>
              <a:t>CHI - WHO</a:t>
            </a:r>
            <a:endParaRPr lang="it-IT" sz="2500" dirty="0">
              <a:solidFill>
                <a:schemeClr val="bg1"/>
              </a:solidFill>
            </a:endParaRPr>
          </a:p>
        </p:txBody>
      </p:sp>
      <p:sp>
        <p:nvSpPr>
          <p:cNvPr id="91" name="CasellaDiTesto 90"/>
          <p:cNvSpPr txBox="1"/>
          <p:nvPr/>
        </p:nvSpPr>
        <p:spPr>
          <a:xfrm>
            <a:off x="1793627" y="3934010"/>
            <a:ext cx="1348446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500" b="1" dirty="0" smtClean="0">
                <a:solidFill>
                  <a:schemeClr val="tx2"/>
                </a:solidFill>
              </a:rPr>
              <a:t>100%</a:t>
            </a:r>
          </a:p>
          <a:p>
            <a:pPr algn="ctr"/>
            <a:r>
              <a:rPr lang="it-IT" sz="1000" b="1" dirty="0" smtClean="0">
                <a:solidFill>
                  <a:schemeClr val="tx2"/>
                </a:solidFill>
              </a:rPr>
              <a:t>PERSONALIZZAZIONE</a:t>
            </a:r>
            <a:r>
              <a:rPr lang="it-IT" sz="12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it-IT" sz="1000" dirty="0">
                <a:solidFill>
                  <a:schemeClr val="tx2"/>
                </a:solidFill>
              </a:rPr>
              <a:t>d</a:t>
            </a:r>
            <a:r>
              <a:rPr lang="it-IT" sz="1000" dirty="0" smtClean="0">
                <a:solidFill>
                  <a:schemeClr val="tx2"/>
                </a:solidFill>
              </a:rPr>
              <a:t>ei progetti</a:t>
            </a:r>
            <a:endParaRPr lang="it-IT" sz="1000" dirty="0">
              <a:solidFill>
                <a:schemeClr val="tx2"/>
              </a:solidFill>
            </a:endParaRPr>
          </a:p>
        </p:txBody>
      </p:sp>
      <p:sp>
        <p:nvSpPr>
          <p:cNvPr id="95" name="CasellaDiTesto 94"/>
          <p:cNvSpPr txBox="1"/>
          <p:nvPr/>
        </p:nvSpPr>
        <p:spPr>
          <a:xfrm>
            <a:off x="3625325" y="3403881"/>
            <a:ext cx="152477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500" b="1" dirty="0" smtClean="0">
                <a:solidFill>
                  <a:schemeClr val="tx2"/>
                </a:solidFill>
              </a:rPr>
              <a:t>29</a:t>
            </a:r>
            <a:r>
              <a:rPr lang="it-IT" b="1" dirty="0" smtClean="0">
                <a:solidFill>
                  <a:schemeClr val="tx2"/>
                </a:solidFill>
              </a:rPr>
              <a:t>anni</a:t>
            </a:r>
            <a:endParaRPr lang="it-IT" b="1" dirty="0" smtClean="0">
              <a:solidFill>
                <a:schemeClr val="tx2"/>
              </a:solidFill>
            </a:endParaRPr>
          </a:p>
          <a:p>
            <a:pPr algn="ctr"/>
            <a:r>
              <a:rPr lang="it-IT" sz="1000" b="1" dirty="0" smtClean="0">
                <a:solidFill>
                  <a:schemeClr val="tx2"/>
                </a:solidFill>
              </a:rPr>
              <a:t>ESPERIENZA &amp; QUALITA’</a:t>
            </a:r>
            <a:r>
              <a:rPr lang="it-IT" sz="12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it-IT" sz="1000" dirty="0" smtClean="0">
                <a:solidFill>
                  <a:schemeClr val="tx2"/>
                </a:solidFill>
              </a:rPr>
              <a:t>In sviluppo software</a:t>
            </a:r>
          </a:p>
          <a:p>
            <a:pPr algn="ctr"/>
            <a:r>
              <a:rPr lang="it-IT" sz="1000" dirty="0">
                <a:solidFill>
                  <a:schemeClr val="tx2"/>
                </a:solidFill>
              </a:rPr>
              <a:t>&amp;</a:t>
            </a:r>
            <a:r>
              <a:rPr lang="it-IT" sz="1000" dirty="0" smtClean="0">
                <a:solidFill>
                  <a:schemeClr val="tx2"/>
                </a:solidFill>
              </a:rPr>
              <a:t> assistenza</a:t>
            </a:r>
            <a:endParaRPr lang="it-IT" sz="1000" dirty="0">
              <a:solidFill>
                <a:schemeClr val="tx2"/>
              </a:solidFill>
            </a:endParaRPr>
          </a:p>
        </p:txBody>
      </p:sp>
      <p:sp>
        <p:nvSpPr>
          <p:cNvPr id="96" name="CasellaDiTesto 95"/>
          <p:cNvSpPr txBox="1"/>
          <p:nvPr/>
        </p:nvSpPr>
        <p:spPr>
          <a:xfrm>
            <a:off x="5870277" y="3922806"/>
            <a:ext cx="1356462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500" b="1" dirty="0" smtClean="0">
                <a:solidFill>
                  <a:schemeClr val="tx2"/>
                </a:solidFill>
              </a:rPr>
              <a:t>140</a:t>
            </a:r>
            <a:r>
              <a:rPr lang="it-IT" b="1" dirty="0" smtClean="0">
                <a:solidFill>
                  <a:schemeClr val="tx2"/>
                </a:solidFill>
              </a:rPr>
              <a:t>ore</a:t>
            </a:r>
            <a:endParaRPr lang="it-IT" b="1" dirty="0" smtClean="0">
              <a:solidFill>
                <a:schemeClr val="tx2"/>
              </a:solidFill>
            </a:endParaRPr>
          </a:p>
          <a:p>
            <a:pPr algn="ctr"/>
            <a:r>
              <a:rPr lang="it-IT" sz="1000" b="1" dirty="0" smtClean="0">
                <a:solidFill>
                  <a:schemeClr val="tx2"/>
                </a:solidFill>
              </a:rPr>
              <a:t>Di AGGIORNAMENTO</a:t>
            </a:r>
            <a:r>
              <a:rPr lang="it-IT" sz="12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it-IT" sz="1000" dirty="0" smtClean="0">
                <a:solidFill>
                  <a:schemeClr val="tx2"/>
                </a:solidFill>
              </a:rPr>
              <a:t>Tecnologico </a:t>
            </a:r>
            <a:r>
              <a:rPr lang="it-IT" sz="800" dirty="0" smtClean="0">
                <a:solidFill>
                  <a:schemeClr val="tx2"/>
                </a:solidFill>
              </a:rPr>
              <a:t>uomo/anno</a:t>
            </a:r>
            <a:endParaRPr lang="it-IT" sz="800" dirty="0">
              <a:solidFill>
                <a:schemeClr val="tx2"/>
              </a:solidFill>
            </a:endParaRPr>
          </a:p>
        </p:txBody>
      </p:sp>
      <p:pic>
        <p:nvPicPr>
          <p:cNvPr id="2051" name="Picture 3" descr="C:\Users\mbellavita\Desktop\SITO ASSIST\assistinformatica vettoriale 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307" y="3063404"/>
            <a:ext cx="2160239" cy="25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Connettore 1 56"/>
          <p:cNvCxnSpPr/>
          <p:nvPr/>
        </p:nvCxnSpPr>
        <p:spPr>
          <a:xfrm>
            <a:off x="5783716" y="3639681"/>
            <a:ext cx="0" cy="1467393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/>
          <p:nvPr/>
        </p:nvCxnSpPr>
        <p:spPr>
          <a:xfrm>
            <a:off x="4372843" y="2492896"/>
            <a:ext cx="0" cy="39109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/>
          <p:cNvSpPr txBox="1"/>
          <p:nvPr/>
        </p:nvSpPr>
        <p:spPr>
          <a:xfrm>
            <a:off x="5767661" y="1813650"/>
            <a:ext cx="15295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Il gruppo</a:t>
            </a:r>
          </a:p>
          <a:p>
            <a:r>
              <a:rPr lang="it-IT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Creato per razionalizzare</a:t>
            </a:r>
          </a:p>
          <a:p>
            <a:r>
              <a:rPr lang="it-IT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it-IT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sset</a:t>
            </a:r>
            <a:r>
              <a:rPr lang="it-IT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 attività di sviluppo</a:t>
            </a:r>
          </a:p>
        </p:txBody>
      </p:sp>
      <p:sp>
        <p:nvSpPr>
          <p:cNvPr id="64" name="CasellaDiTesto 63"/>
          <p:cNvSpPr txBox="1"/>
          <p:nvPr/>
        </p:nvSpPr>
        <p:spPr>
          <a:xfrm>
            <a:off x="5808562" y="2883986"/>
            <a:ext cx="14798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consociata</a:t>
            </a:r>
          </a:p>
          <a:p>
            <a:r>
              <a:rPr lang="it-IT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Distribuisce &amp; assiste.</a:t>
            </a:r>
          </a:p>
          <a:p>
            <a:r>
              <a:rPr lang="it-IT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Supporta &amp; personalizza 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2352458" y="4849861"/>
            <a:ext cx="126509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500" b="1" dirty="0" smtClean="0">
                <a:solidFill>
                  <a:schemeClr val="tx2"/>
                </a:solidFill>
              </a:rPr>
              <a:t>96%</a:t>
            </a:r>
            <a:endParaRPr lang="it-IT" b="1" dirty="0" smtClean="0">
              <a:solidFill>
                <a:schemeClr val="tx2"/>
              </a:solidFill>
            </a:endParaRPr>
          </a:p>
          <a:p>
            <a:pPr algn="ctr"/>
            <a:r>
              <a:rPr lang="it-IT" sz="1000" b="1" dirty="0" smtClean="0">
                <a:solidFill>
                  <a:schemeClr val="tx2"/>
                </a:solidFill>
              </a:rPr>
              <a:t>INTERVENTI TECNICI</a:t>
            </a:r>
            <a:endParaRPr lang="it-IT" sz="1200" b="1" dirty="0" smtClean="0">
              <a:solidFill>
                <a:schemeClr val="tx2"/>
              </a:solidFill>
            </a:endParaRPr>
          </a:p>
          <a:p>
            <a:pPr algn="ctr"/>
            <a:r>
              <a:rPr lang="it-IT" sz="1000" dirty="0" smtClean="0">
                <a:solidFill>
                  <a:schemeClr val="tx2"/>
                </a:solidFill>
              </a:rPr>
              <a:t>Risolti entro 24H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3870232" y="5490941"/>
            <a:ext cx="101983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500" b="1" dirty="0" smtClean="0">
                <a:solidFill>
                  <a:schemeClr val="tx2"/>
                </a:solidFill>
              </a:rPr>
              <a:t>98%</a:t>
            </a:r>
            <a:endParaRPr lang="it-IT" b="1" dirty="0" smtClean="0">
              <a:solidFill>
                <a:schemeClr val="tx2"/>
              </a:solidFill>
            </a:endParaRPr>
          </a:p>
          <a:p>
            <a:pPr algn="ctr"/>
            <a:r>
              <a:rPr lang="it-IT" sz="1000" b="1" dirty="0" smtClean="0">
                <a:solidFill>
                  <a:schemeClr val="tx2"/>
                </a:solidFill>
              </a:rPr>
              <a:t>SODDIFAZIONE</a:t>
            </a:r>
            <a:r>
              <a:rPr lang="it-IT" sz="1000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it-IT" sz="1000" dirty="0" smtClean="0">
                <a:solidFill>
                  <a:schemeClr val="tx2"/>
                </a:solidFill>
              </a:rPr>
              <a:t>dei clienti</a:t>
            </a:r>
            <a:endParaRPr lang="it-IT" sz="1200" dirty="0" smtClean="0">
              <a:solidFill>
                <a:schemeClr val="tx2"/>
              </a:solidFill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5003693" y="4849861"/>
            <a:ext cx="17331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tx2"/>
                </a:solidFill>
              </a:rPr>
              <a:t>Skill</a:t>
            </a:r>
            <a:r>
              <a:rPr lang="it-IT" b="1" dirty="0" smtClean="0">
                <a:solidFill>
                  <a:schemeClr val="tx2"/>
                </a:solidFill>
              </a:rPr>
              <a:t> &amp;</a:t>
            </a:r>
          </a:p>
          <a:p>
            <a:pPr algn="ctr"/>
            <a:r>
              <a:rPr lang="it-IT" b="1" dirty="0">
                <a:solidFill>
                  <a:schemeClr val="tx2"/>
                </a:solidFill>
              </a:rPr>
              <a:t>Certificazioni</a:t>
            </a:r>
            <a:endParaRPr lang="it-IT" b="1" dirty="0" smtClean="0">
              <a:solidFill>
                <a:schemeClr val="tx2"/>
              </a:solidFill>
            </a:endParaRPr>
          </a:p>
          <a:p>
            <a:pPr algn="ctr"/>
            <a:r>
              <a:rPr lang="it-IT" sz="1000" dirty="0" smtClean="0">
                <a:solidFill>
                  <a:schemeClr val="tx2"/>
                </a:solidFill>
              </a:rPr>
              <a:t> Oracle, Microsoft, Linux, Java</a:t>
            </a:r>
            <a:endParaRPr lang="it-IT" sz="1200" dirty="0" smtClean="0">
              <a:solidFill>
                <a:schemeClr val="tx2"/>
              </a:solidFill>
            </a:endParaRPr>
          </a:p>
          <a:p>
            <a:pPr algn="ctr"/>
            <a:r>
              <a:rPr lang="it-IT" sz="1000" dirty="0" smtClean="0">
                <a:solidFill>
                  <a:schemeClr val="tx2"/>
                </a:solidFill>
              </a:rPr>
              <a:t> </a:t>
            </a:r>
            <a:r>
              <a:rPr lang="it-IT" sz="1000" dirty="0" err="1" smtClean="0">
                <a:solidFill>
                  <a:schemeClr val="tx2"/>
                </a:solidFill>
              </a:rPr>
              <a:t>Alfresco</a:t>
            </a:r>
            <a:r>
              <a:rPr lang="it-IT" sz="1000" dirty="0" smtClean="0">
                <a:solidFill>
                  <a:schemeClr val="tx2"/>
                </a:solidFill>
              </a:rPr>
              <a:t>, Sugar CRM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022" y="1881364"/>
            <a:ext cx="2789639" cy="48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ttore 1 8"/>
          <p:cNvCxnSpPr/>
          <p:nvPr/>
        </p:nvCxnSpPr>
        <p:spPr>
          <a:xfrm>
            <a:off x="4354657" y="4509120"/>
            <a:ext cx="0" cy="995651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V="1">
            <a:off x="4344031" y="4922915"/>
            <a:ext cx="1092065" cy="565776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 flipV="1">
            <a:off x="3359534" y="4899960"/>
            <a:ext cx="995124" cy="590981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4"/>
          <p:cNvCxnSpPr/>
          <p:nvPr/>
        </p:nvCxnSpPr>
        <p:spPr>
          <a:xfrm flipV="1">
            <a:off x="4354657" y="4223474"/>
            <a:ext cx="1657503" cy="823795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 flipH="1" flipV="1">
            <a:off x="2978022" y="4223474"/>
            <a:ext cx="1372306" cy="823797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e 47"/>
          <p:cNvSpPr/>
          <p:nvPr/>
        </p:nvSpPr>
        <p:spPr>
          <a:xfrm>
            <a:off x="3259336" y="4811487"/>
            <a:ext cx="100198" cy="10019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/>
          <p:cNvSpPr/>
          <p:nvPr/>
        </p:nvSpPr>
        <p:spPr>
          <a:xfrm>
            <a:off x="5430447" y="4849861"/>
            <a:ext cx="100198" cy="10019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49"/>
          <p:cNvSpPr/>
          <p:nvPr/>
        </p:nvSpPr>
        <p:spPr>
          <a:xfrm>
            <a:off x="4304558" y="4416025"/>
            <a:ext cx="100198" cy="10019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50"/>
          <p:cNvSpPr/>
          <p:nvPr/>
        </p:nvSpPr>
        <p:spPr>
          <a:xfrm>
            <a:off x="4304560" y="4979267"/>
            <a:ext cx="100198" cy="10019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e 51"/>
          <p:cNvSpPr/>
          <p:nvPr/>
        </p:nvSpPr>
        <p:spPr>
          <a:xfrm>
            <a:off x="4300229" y="5444856"/>
            <a:ext cx="100198" cy="10019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Ovale 66"/>
          <p:cNvSpPr/>
          <p:nvPr/>
        </p:nvSpPr>
        <p:spPr>
          <a:xfrm>
            <a:off x="2877824" y="4134972"/>
            <a:ext cx="100198" cy="10019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Ovale 67"/>
          <p:cNvSpPr/>
          <p:nvPr/>
        </p:nvSpPr>
        <p:spPr>
          <a:xfrm>
            <a:off x="6012160" y="4148093"/>
            <a:ext cx="100198" cy="10019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983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1619672" y="0"/>
            <a:ext cx="5904656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5" name="Gruppo 44"/>
          <p:cNvGrpSpPr/>
          <p:nvPr/>
        </p:nvGrpSpPr>
        <p:grpSpPr>
          <a:xfrm>
            <a:off x="3101561" y="6162340"/>
            <a:ext cx="2985743" cy="189833"/>
            <a:chOff x="3101561" y="6162340"/>
            <a:chExt cx="2985743" cy="189833"/>
          </a:xfrm>
        </p:grpSpPr>
        <p:pic>
          <p:nvPicPr>
            <p:cNvPr id="46" name="Picture 2" descr="C:\marco 26022011\P ASSIST\g4527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6185656"/>
              <a:ext cx="1371288" cy="1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" descr="C:\marco 26022011\P ASSIST\g441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561" y="6162340"/>
              <a:ext cx="1414681" cy="189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20</a:t>
            </a:fld>
            <a:endParaRPr lang="it-IT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618254" y="670384"/>
            <a:ext cx="5876273" cy="5760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Flusso Contabilità/</a:t>
            </a:r>
            <a:r>
              <a:rPr lang="it-IT" sz="2000" dirty="0" err="1" smtClean="0">
                <a:solidFill>
                  <a:schemeClr val="bg1"/>
                </a:solidFill>
              </a:rPr>
              <a:t>stat</a:t>
            </a:r>
            <a:r>
              <a:rPr lang="it-IT" sz="2000" dirty="0" smtClean="0">
                <a:solidFill>
                  <a:schemeClr val="bg1"/>
                </a:solidFill>
              </a:rPr>
              <a:t>. – Accounting/</a:t>
            </a:r>
            <a:r>
              <a:rPr lang="it-IT" sz="2000" dirty="0" err="1" smtClean="0">
                <a:solidFill>
                  <a:schemeClr val="bg1"/>
                </a:solidFill>
              </a:rPr>
              <a:t>Statistics</a:t>
            </a:r>
            <a:r>
              <a:rPr lang="it-IT" sz="2000" dirty="0" smtClean="0">
                <a:solidFill>
                  <a:schemeClr val="bg1"/>
                </a:solidFill>
              </a:rPr>
              <a:t> Flow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1733033" y="188640"/>
            <a:ext cx="5689908" cy="576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00" dirty="0" smtClean="0">
                <a:solidFill>
                  <a:schemeClr val="bg1"/>
                </a:solidFill>
              </a:rPr>
              <a:t>COME - WHEREBY</a:t>
            </a:r>
            <a:endParaRPr lang="it-IT" sz="2500" dirty="0">
              <a:solidFill>
                <a:schemeClr val="bg1"/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4211960" y="1793611"/>
            <a:ext cx="0" cy="397564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olo 1"/>
          <p:cNvSpPr txBox="1">
            <a:spLocks/>
          </p:cNvSpPr>
          <p:nvPr/>
        </p:nvSpPr>
        <p:spPr>
          <a:xfrm>
            <a:off x="3858238" y="5365923"/>
            <a:ext cx="2273977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000" dirty="0" smtClean="0">
                <a:solidFill>
                  <a:schemeClr val="tx2"/>
                </a:solidFill>
              </a:rPr>
              <a:t>In blu le Web </a:t>
            </a:r>
            <a:r>
              <a:rPr lang="it-IT" sz="1000" dirty="0" err="1" smtClean="0">
                <a:solidFill>
                  <a:schemeClr val="tx2"/>
                </a:solidFill>
              </a:rPr>
              <a:t>App</a:t>
            </a:r>
            <a:r>
              <a:rPr lang="it-IT" sz="1000" dirty="0" smtClean="0">
                <a:solidFill>
                  <a:schemeClr val="tx2"/>
                </a:solidFill>
              </a:rPr>
              <a:t> di flusso</a:t>
            </a:r>
            <a:endParaRPr lang="it-IT" sz="1000" dirty="0">
              <a:solidFill>
                <a:schemeClr val="tx2"/>
              </a:solidFill>
            </a:endParaRPr>
          </a:p>
        </p:txBody>
      </p:sp>
      <p:pic>
        <p:nvPicPr>
          <p:cNvPr id="7170" name="Picture 2" descr="C:\Users\mbellavita\Desktop\sito assist\flusso contabilita n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93611"/>
            <a:ext cx="4998079" cy="41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39552" y="1834622"/>
            <a:ext cx="367240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b="1" dirty="0" smtClean="0">
                <a:solidFill>
                  <a:schemeClr val="tx2"/>
                </a:solidFill>
              </a:rPr>
              <a:t>AREA CONTABILITA’ &amp; STATISTICHE</a:t>
            </a:r>
            <a:endParaRPr lang="it-IT" sz="1400" dirty="0">
              <a:solidFill>
                <a:schemeClr val="tx2"/>
              </a:solidFill>
            </a:endParaRPr>
          </a:p>
          <a:p>
            <a:pPr algn="r"/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Mitico, la contabilità generale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analitica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è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integrata, completa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estesa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viene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alimentata in automatico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dai dati derivanti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dalle vendite.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Semplice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da usare, rende disponibili e utilizzabili trasversalmente nell'intero sistema, i dati immessi.  Tutti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dati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possono essere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esportati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da Mitico, per essere 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elaborati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sistemi esterni, oppure essere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importati,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ricreare l'esatta base dati contabile del cliente, prima di utilizzarlo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Mitico dispone di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un piano dei conti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esteso e dettagliato, che si utilizza per la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prima nota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In alternativa, si può importare quello usato dal cliente. Questa opzione, si attiva quando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l'importazione dati gestionali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del cliente è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più complessa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e interessa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dati aggregati e dinamici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come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saldi contabili, partite, commesse e altro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frutto di un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 dati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preliminare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r"/>
            <a:endParaRPr lang="it-IT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Fatturazione elettronica b2b ciclo attivo e passivo, con gestione integrata e automatica dell’intero flusso:</a:t>
            </a:r>
          </a:p>
          <a:p>
            <a:pPr algn="r"/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Firma digitale, invio verso SDI, ricezione da SDI e archiviazione sostitutiva per 10 anni.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4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1619672" y="0"/>
            <a:ext cx="5904656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5" name="Gruppo 44"/>
          <p:cNvGrpSpPr/>
          <p:nvPr/>
        </p:nvGrpSpPr>
        <p:grpSpPr>
          <a:xfrm>
            <a:off x="3101561" y="6162340"/>
            <a:ext cx="2985743" cy="189833"/>
            <a:chOff x="3101561" y="6162340"/>
            <a:chExt cx="2985743" cy="189833"/>
          </a:xfrm>
        </p:grpSpPr>
        <p:pic>
          <p:nvPicPr>
            <p:cNvPr id="46" name="Picture 2" descr="C:\marco 26022011\P ASSIST\g4527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6185656"/>
              <a:ext cx="1371288" cy="1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" descr="C:\marco 26022011\P ASSIST\g441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561" y="6162340"/>
              <a:ext cx="1414681" cy="189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21</a:t>
            </a:fld>
            <a:endParaRPr lang="it-IT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618254" y="670384"/>
            <a:ext cx="5876273" cy="5760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Flusso Contabilità/</a:t>
            </a:r>
            <a:r>
              <a:rPr lang="it-IT" sz="2000" dirty="0" err="1" smtClean="0">
                <a:solidFill>
                  <a:schemeClr val="bg1"/>
                </a:solidFill>
              </a:rPr>
              <a:t>stat</a:t>
            </a:r>
            <a:r>
              <a:rPr lang="it-IT" sz="2000" dirty="0" smtClean="0">
                <a:solidFill>
                  <a:schemeClr val="bg1"/>
                </a:solidFill>
              </a:rPr>
              <a:t>. – Accounting/</a:t>
            </a:r>
            <a:r>
              <a:rPr lang="it-IT" sz="2000" dirty="0" err="1" smtClean="0">
                <a:solidFill>
                  <a:schemeClr val="bg1"/>
                </a:solidFill>
              </a:rPr>
              <a:t>Statistics</a:t>
            </a:r>
            <a:r>
              <a:rPr lang="it-IT" sz="2000" dirty="0" smtClean="0">
                <a:solidFill>
                  <a:schemeClr val="bg1"/>
                </a:solidFill>
              </a:rPr>
              <a:t> Flow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1733033" y="188640"/>
            <a:ext cx="5689908" cy="576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00" dirty="0" smtClean="0">
                <a:solidFill>
                  <a:schemeClr val="bg1"/>
                </a:solidFill>
              </a:rPr>
              <a:t>COME - WHEREBY</a:t>
            </a:r>
            <a:endParaRPr lang="it-IT" sz="2500" dirty="0">
              <a:solidFill>
                <a:schemeClr val="bg1"/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4211960" y="1711786"/>
            <a:ext cx="0" cy="405747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olo 1"/>
          <p:cNvSpPr txBox="1">
            <a:spLocks/>
          </p:cNvSpPr>
          <p:nvPr/>
        </p:nvSpPr>
        <p:spPr>
          <a:xfrm>
            <a:off x="3858238" y="5365923"/>
            <a:ext cx="2273977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000" dirty="0" smtClean="0"/>
              <a:t>In blu le </a:t>
            </a:r>
            <a:r>
              <a:rPr lang="it-IT" sz="1000" dirty="0" err="1" smtClean="0"/>
              <a:t>WebApp</a:t>
            </a:r>
            <a:r>
              <a:rPr lang="it-IT" sz="1000" dirty="0" smtClean="0"/>
              <a:t> di flusso</a:t>
            </a:r>
            <a:endParaRPr lang="it-IT" sz="1000" dirty="0"/>
          </a:p>
        </p:txBody>
      </p:sp>
      <p:pic>
        <p:nvPicPr>
          <p:cNvPr id="7170" name="Picture 2" descr="C:\Users\mbellavita\Desktop\sito assist\flusso contabilita n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93611"/>
            <a:ext cx="4998079" cy="41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39552" y="1711786"/>
            <a:ext cx="3672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contrario,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vengono importate comunemente le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anagrafiche clienti/fornitori e articoli magazzino.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 inizia con la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prima nota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che fissa tutti i pagamenti e gli incassi. Poi con gli estratti conto, i partitari (mastrino), gli scadenzari attivo e passivo, la situazione crediti e debiti, la gestione del portafoglio e i solleciti di pagamento. Si gestiscono tutti i crediti, debiti, movimenti, incassi e pagamenti con le banche. Quindi si gestisce l'IVA (registri e liquidazioni) e gli adempimenti fiscali periodici e annuali. I bilanci riclassificati, le situazioni contabili, i cespiti/ammortamenti, il controllo di gestione/analitico e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gestione e stampa dei documenti fiscali e di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trasporto.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moduli che compongono l'area sono: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prima nota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anagrafica unica clienti e fornitori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(utilissima per avere immediata situazione di saldo </a:t>
            </a:r>
            <a:endParaRPr lang="it-IT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consolidato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delle posizioni creditorie e debitorie),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cespiti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e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ammortamenti, contabilità analitica 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centri 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costo,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adempimenti fiscali,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come il registro IVA e il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bilancio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e la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riclassificazione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dello stesso. Il recupero di ore  sarà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27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 circa</a:t>
            </a:r>
            <a:r>
              <a:rPr lang="it-IT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283968" y="1773048"/>
            <a:ext cx="4464496" cy="410422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30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1619672" y="0"/>
            <a:ext cx="5904656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1" name="Gruppo 80"/>
          <p:cNvGrpSpPr/>
          <p:nvPr/>
        </p:nvGrpSpPr>
        <p:grpSpPr>
          <a:xfrm>
            <a:off x="3101561" y="6162340"/>
            <a:ext cx="2985743" cy="189833"/>
            <a:chOff x="3101561" y="6162340"/>
            <a:chExt cx="2985743" cy="189833"/>
          </a:xfrm>
        </p:grpSpPr>
        <p:pic>
          <p:nvPicPr>
            <p:cNvPr id="82" name="Picture 2" descr="C:\marco 26022011\P ASSIST\g452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6185656"/>
              <a:ext cx="1371288" cy="1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3" descr="C:\marco 26022011\P ASSIST\g441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561" y="6162340"/>
              <a:ext cx="1414681" cy="189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22</a:t>
            </a:fld>
            <a:endParaRPr lang="it-IT"/>
          </a:p>
        </p:txBody>
      </p:sp>
      <p:sp>
        <p:nvSpPr>
          <p:cNvPr id="21" name="Titolo 1"/>
          <p:cNvSpPr>
            <a:spLocks noGrp="1"/>
          </p:cNvSpPr>
          <p:nvPr>
            <p:ph type="title"/>
          </p:nvPr>
        </p:nvSpPr>
        <p:spPr>
          <a:xfrm>
            <a:off x="1618254" y="670384"/>
            <a:ext cx="5876273" cy="5760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it-IT" sz="1850" dirty="0" smtClean="0">
                <a:solidFill>
                  <a:schemeClr val="bg1"/>
                </a:solidFill>
              </a:rPr>
              <a:t>Web </a:t>
            </a:r>
            <a:r>
              <a:rPr lang="it-IT" sz="1850" dirty="0" err="1" smtClean="0">
                <a:solidFill>
                  <a:schemeClr val="bg1"/>
                </a:solidFill>
              </a:rPr>
              <a:t>App</a:t>
            </a:r>
            <a:r>
              <a:rPr lang="it-IT" sz="1850" dirty="0" smtClean="0">
                <a:solidFill>
                  <a:schemeClr val="bg1"/>
                </a:solidFill>
              </a:rPr>
              <a:t> &amp; Moduli – Web </a:t>
            </a:r>
            <a:r>
              <a:rPr lang="it-IT" sz="1850" dirty="0" err="1" smtClean="0">
                <a:solidFill>
                  <a:schemeClr val="bg1"/>
                </a:solidFill>
              </a:rPr>
              <a:t>Apps</a:t>
            </a:r>
            <a:r>
              <a:rPr lang="it-IT" sz="1850" dirty="0" smtClean="0">
                <a:solidFill>
                  <a:schemeClr val="bg1"/>
                </a:solidFill>
              </a:rPr>
              <a:t> and </a:t>
            </a:r>
            <a:r>
              <a:rPr lang="it-IT" sz="1850" dirty="0" err="1" smtClean="0">
                <a:solidFill>
                  <a:schemeClr val="bg1"/>
                </a:solidFill>
              </a:rPr>
              <a:t>Modules</a:t>
            </a:r>
            <a:r>
              <a:rPr lang="it-IT" sz="1850" dirty="0" smtClean="0">
                <a:solidFill>
                  <a:schemeClr val="bg1"/>
                </a:solidFill>
              </a:rPr>
              <a:t> </a:t>
            </a:r>
            <a:endParaRPr lang="it-IT" sz="1850" dirty="0">
              <a:solidFill>
                <a:schemeClr val="bg1"/>
              </a:solidFill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1733033" y="188640"/>
            <a:ext cx="5689908" cy="576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00" dirty="0" smtClean="0">
                <a:solidFill>
                  <a:schemeClr val="bg1"/>
                </a:solidFill>
              </a:rPr>
              <a:t>COME - WHEREBY</a:t>
            </a:r>
            <a:endParaRPr lang="it-IT" sz="2500" dirty="0">
              <a:solidFill>
                <a:schemeClr val="bg1"/>
              </a:solidFill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1331430" y="3542507"/>
            <a:ext cx="6769171" cy="2144672"/>
            <a:chOff x="1215453" y="2528856"/>
            <a:chExt cx="6769171" cy="2144672"/>
          </a:xfrm>
        </p:grpSpPr>
        <p:pic>
          <p:nvPicPr>
            <p:cNvPr id="1026" name="Picture 2" descr="C:\Users\mbellavita\Desktop\sito assist\flusso app nh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2528856"/>
              <a:ext cx="4996800" cy="2144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uppo 1"/>
            <p:cNvGrpSpPr/>
            <p:nvPr/>
          </p:nvGrpSpPr>
          <p:grpSpPr>
            <a:xfrm>
              <a:off x="1215453" y="2868511"/>
              <a:ext cx="1206997" cy="1766656"/>
              <a:chOff x="-216908" y="2581443"/>
              <a:chExt cx="1790063" cy="2620077"/>
            </a:xfrm>
          </p:grpSpPr>
          <p:pic>
            <p:nvPicPr>
              <p:cNvPr id="28" name="Picture 3" descr="C:\marco 26022011\P ASSIST\SITO WEB MITICO PARTS\icone per sito web\MITICO CRM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8421" y="2581443"/>
                <a:ext cx="1771576" cy="2443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00731" y="2964405"/>
                <a:ext cx="1773886" cy="245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2" descr="C:\marco 26022011\P ASSIST\SITO WEB MITICO PARTS\icone per sito web\g14297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10214" y="3319132"/>
                <a:ext cx="1767192" cy="3843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4" descr="C:\marco 26022011\P ASSIST\SITO WEB MITICO PARTS\icone per sito web\g14597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16908" y="3750248"/>
                <a:ext cx="1773886" cy="375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1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16908" y="4610585"/>
                <a:ext cx="1773886" cy="24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" name="Picture 7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16908" y="4226254"/>
                <a:ext cx="1762873" cy="2436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" name="Picture 6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10214" y="4957752"/>
                <a:ext cx="1758245" cy="2437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6" name="Connettore 1 5"/>
            <p:cNvCxnSpPr/>
            <p:nvPr/>
          </p:nvCxnSpPr>
          <p:spPr>
            <a:xfrm flipH="1">
              <a:off x="2627784" y="3783334"/>
              <a:ext cx="434192" cy="0"/>
            </a:xfrm>
            <a:prstGeom prst="line">
              <a:avLst/>
            </a:prstGeom>
            <a:ln w="12700">
              <a:solidFill>
                <a:srgbClr val="0194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>
              <a:off x="2483768" y="2868511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>
              <a:off x="2627784" y="2868511"/>
              <a:ext cx="0" cy="17666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flipH="1">
              <a:off x="2483768" y="4635167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ttangolo 17"/>
          <p:cNvSpPr/>
          <p:nvPr/>
        </p:nvSpPr>
        <p:spPr>
          <a:xfrm>
            <a:off x="1249194" y="1700808"/>
            <a:ext cx="678753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chemeClr val="tx2"/>
                </a:solidFill>
              </a:rPr>
              <a:t>WEB APP &amp; MODULI</a:t>
            </a:r>
            <a:endParaRPr lang="it-IT" sz="1400" dirty="0">
              <a:solidFill>
                <a:schemeClr val="tx2"/>
              </a:solidFill>
            </a:endParaRPr>
          </a:p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Potranno essere integrati a Mitico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Volvo Penta,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moduli di rifinitura e APP, per le varie aree di copertura vendite, officina, ricambi e contabilità. Le più richieste: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CRM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per gestire le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opportunità di vendita, fiere e sviluppare campagne di marketing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dedicato, consentendo di monitorare sia le opportunità dal parco attivo che da quello dei clienti potenziali. 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Officina web 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gestire via web l'intera area d'officina, con statistiche estese e la gestione d'interventi all'esterno della sede.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Business intelligence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per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analizzare i risultati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presenti, sviluppare scenari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predittivi.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ECM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per la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gestione documentale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estesa e diffusa a tutti i processi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aziendali. 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ECM sostitutiva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 l’archiviazione fiscale.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Quindi 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Tesoreria 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anticipata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 altri.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50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744472" y="3861048"/>
            <a:ext cx="779856" cy="576064"/>
          </a:xfrm>
          <a:prstGeom prst="rect">
            <a:avLst/>
          </a:prstGeom>
          <a:solidFill>
            <a:srgbClr val="F0D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843686" y="0"/>
            <a:ext cx="5904656" cy="3573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it-IT" altLang="it-IT">
              <a:ea typeface="Microsoft YaHei" pitchFamily="34" charset="-122"/>
            </a:endParaRPr>
          </a:p>
        </p:txBody>
      </p:sp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223838" y="92075"/>
            <a:ext cx="7451725" cy="1006475"/>
          </a:xfrm>
          <a:custGeom>
            <a:avLst/>
            <a:gdLst>
              <a:gd name="T0" fmla="*/ 2147483647 w 20702"/>
              <a:gd name="T1" fmla="*/ 181215194 h 2795"/>
              <a:gd name="T2" fmla="*/ 1341131604 w 20702"/>
              <a:gd name="T3" fmla="*/ 362430027 h 2795"/>
              <a:gd name="T4" fmla="*/ 0 w 20702"/>
              <a:gd name="T5" fmla="*/ 181215194 h 2795"/>
              <a:gd name="T6" fmla="*/ 1341131604 w 20702"/>
              <a:gd name="T7" fmla="*/ 0 h 279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0702"/>
              <a:gd name="T13" fmla="*/ 0 h 2795"/>
              <a:gd name="T14" fmla="*/ 20702 w 20702"/>
              <a:gd name="T15" fmla="*/ 2795 h 27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702" h="2795">
                <a:moveTo>
                  <a:pt x="0" y="0"/>
                </a:moveTo>
                <a:lnTo>
                  <a:pt x="20702" y="0"/>
                </a:lnTo>
                <a:lnTo>
                  <a:pt x="20702" y="2795"/>
                </a:lnTo>
                <a:lnTo>
                  <a:pt x="0" y="279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5128534" y="5769751"/>
            <a:ext cx="2761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dirty="0">
                <a:ea typeface="Tahoma" panose="020B0604030504040204" pitchFamily="34" charset="0"/>
                <a:cs typeface="Tahoma" panose="020B0604030504040204" pitchFamily="34" charset="0"/>
              </a:rPr>
              <a:t>www.assistinformatica.com</a:t>
            </a:r>
            <a:endParaRPr lang="it-IT" dirty="0"/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1987230" y="1295970"/>
            <a:ext cx="5405314" cy="981075"/>
          </a:xfrm>
          <a:custGeom>
            <a:avLst/>
            <a:gdLst>
              <a:gd name="G0" fmla="*/ 20702 1 2"/>
              <a:gd name="G1" fmla="*/ 2795 1 2"/>
              <a:gd name="G2" fmla="+- 2795 0 0"/>
              <a:gd name="G3" fmla="+- 20702 0 0"/>
              <a:gd name="T0" fmla="*/ 0 w 20702"/>
              <a:gd name="T1" fmla="*/ 0 h 2795"/>
              <a:gd name="T2" fmla="*/ G3 w 20702"/>
              <a:gd name="T3" fmla="*/ G2 h 279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0702" h="2795">
                <a:moveTo>
                  <a:pt x="0" y="0"/>
                </a:moveTo>
                <a:lnTo>
                  <a:pt x="20702" y="0"/>
                </a:lnTo>
                <a:lnTo>
                  <a:pt x="20702" y="2795"/>
                </a:lnTo>
                <a:lnTo>
                  <a:pt x="0" y="2795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100000"/>
              </a:lnSpc>
              <a:buFont typeface="Times New Roman" pitchFamily="16" charset="0"/>
              <a:buNone/>
              <a:defRPr/>
            </a:pPr>
            <a:endParaRPr lang="en-US" altLang="it-IT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Ovale 21"/>
          <p:cNvSpPr/>
          <p:nvPr/>
        </p:nvSpPr>
        <p:spPr>
          <a:xfrm>
            <a:off x="2339752" y="1195166"/>
            <a:ext cx="3030969" cy="31381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677430" y="3263109"/>
            <a:ext cx="288032" cy="166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 descr="C:\Users\mbellavita\Desktop\sito assist\ragazza blu assi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18565"/>
            <a:ext cx="3390388" cy="346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259632" y="2764239"/>
            <a:ext cx="1800200" cy="1096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727" y="2050830"/>
            <a:ext cx="2834265" cy="131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3062042" y="309911"/>
            <a:ext cx="4686300" cy="981075"/>
          </a:xfrm>
          <a:custGeom>
            <a:avLst/>
            <a:gdLst>
              <a:gd name="G0" fmla="*/ 20702 1 2"/>
              <a:gd name="G1" fmla="*/ 2795 1 2"/>
              <a:gd name="G2" fmla="+- 2795 0 0"/>
              <a:gd name="G3" fmla="+- 20702 0 0"/>
              <a:gd name="T0" fmla="*/ 0 w 20702"/>
              <a:gd name="T1" fmla="*/ 0 h 2795"/>
              <a:gd name="T2" fmla="*/ G3 w 20702"/>
              <a:gd name="T3" fmla="*/ G2 h 279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0702" h="2795">
                <a:moveTo>
                  <a:pt x="0" y="0"/>
                </a:moveTo>
                <a:lnTo>
                  <a:pt x="20702" y="0"/>
                </a:lnTo>
                <a:lnTo>
                  <a:pt x="20702" y="2795"/>
                </a:lnTo>
                <a:lnTo>
                  <a:pt x="0" y="2795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100000"/>
              </a:lnSpc>
              <a:buFont typeface="Times New Roman" pitchFamily="16" charset="0"/>
              <a:buNone/>
              <a:defRPr/>
            </a:pPr>
            <a:r>
              <a:rPr lang="en-US" alt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Grazie</a:t>
            </a: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1570442" y="4263724"/>
            <a:ext cx="5405314" cy="981075"/>
          </a:xfrm>
          <a:custGeom>
            <a:avLst/>
            <a:gdLst>
              <a:gd name="G0" fmla="*/ 20702 1 2"/>
              <a:gd name="G1" fmla="*/ 2795 1 2"/>
              <a:gd name="G2" fmla="+- 2795 0 0"/>
              <a:gd name="G3" fmla="+- 20702 0 0"/>
              <a:gd name="T0" fmla="*/ 0 w 20702"/>
              <a:gd name="T1" fmla="*/ 0 h 2795"/>
              <a:gd name="T2" fmla="*/ G3 w 20702"/>
              <a:gd name="T3" fmla="*/ G2 h 279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0702" h="2795">
                <a:moveTo>
                  <a:pt x="0" y="0"/>
                </a:moveTo>
                <a:lnTo>
                  <a:pt x="20702" y="0"/>
                </a:lnTo>
                <a:lnTo>
                  <a:pt x="20702" y="2795"/>
                </a:lnTo>
                <a:lnTo>
                  <a:pt x="0" y="2795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100000"/>
              </a:lnSpc>
              <a:buFont typeface="Times New Roman" pitchFamily="16" charset="0"/>
              <a:buNone/>
              <a:defRPr/>
            </a:pPr>
            <a:endParaRPr lang="en-US" altLang="it-IT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  <a:buFont typeface="Times New Roman" pitchFamily="16" charset="0"/>
              <a:buNone/>
              <a:defRPr/>
            </a:pPr>
            <a:endParaRPr lang="en-US" altLang="it-IT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buFont typeface="Times New Roman" pitchFamily="16" charset="0"/>
              <a:buNone/>
              <a:defRPr/>
            </a:pPr>
            <a:endParaRPr lang="en-US" altLang="it-IT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buFont typeface="Times New Roman" pitchFamily="16" charset="0"/>
              <a:buNone/>
              <a:defRPr/>
            </a:pPr>
            <a:r>
              <a:rPr lang="en-US" altLang="it-IT" sz="1400" b="1" dirty="0" smtClean="0">
                <a:solidFill>
                  <a:schemeClr val="tx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Assist Group</a:t>
            </a:r>
          </a:p>
          <a:p>
            <a:pPr>
              <a:lnSpc>
                <a:spcPct val="100000"/>
              </a:lnSpc>
              <a:buFont typeface="Times New Roman" pitchFamily="16" charset="0"/>
              <a:buNone/>
              <a:defRPr/>
            </a:pPr>
            <a:r>
              <a:rPr lang="en-US" alt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Vinicio Montagnoli - </a:t>
            </a:r>
            <a:r>
              <a:rPr lang="en-US" alt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Presidente</a:t>
            </a:r>
            <a:endParaRPr lang="en-US" altLang="it-IT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buFont typeface="Times New Roman" pitchFamily="16" charset="0"/>
              <a:buNone/>
              <a:defRPr/>
            </a:pPr>
            <a:r>
              <a:rPr lang="en-US" alt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vinicio.montagnoli@assist-group.it</a:t>
            </a:r>
            <a:endParaRPr lang="en-US" altLang="it-IT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buFont typeface="Times New Roman" pitchFamily="16" charset="0"/>
              <a:buNone/>
              <a:defRPr/>
            </a:pPr>
            <a:r>
              <a:rPr lang="en-US" alt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Mob</a:t>
            </a:r>
            <a:r>
              <a:rPr lang="en-US" alt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 335 </a:t>
            </a:r>
            <a:r>
              <a:rPr lang="en-US" alt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430461</a:t>
            </a:r>
          </a:p>
          <a:p>
            <a:pPr>
              <a:lnSpc>
                <a:spcPct val="100000"/>
              </a:lnSpc>
              <a:buFont typeface="Times New Roman" pitchFamily="16" charset="0"/>
              <a:buNone/>
              <a:defRPr/>
            </a:pPr>
            <a:endParaRPr lang="en-US" altLang="it-IT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buFont typeface="Times New Roman" pitchFamily="16" charset="0"/>
              <a:buNone/>
              <a:defRPr/>
            </a:pPr>
            <a:r>
              <a:rPr lang="en-US" altLang="it-IT" sz="1400" b="1" dirty="0" smtClean="0">
                <a:solidFill>
                  <a:schemeClr val="tx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Assist Informatica</a:t>
            </a:r>
          </a:p>
          <a:p>
            <a:pPr>
              <a:lnSpc>
                <a:spcPct val="100000"/>
              </a:lnSpc>
              <a:buFont typeface="Times New Roman" pitchFamily="16" charset="0"/>
              <a:buNone/>
              <a:defRPr/>
            </a:pPr>
            <a:r>
              <a:rPr lang="en-US" alt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Fausto Barcaccia – </a:t>
            </a:r>
            <a:r>
              <a:rPr lang="en-US" alt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Presidente</a:t>
            </a:r>
            <a:endParaRPr lang="en-US" altLang="it-IT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altLang="it-IT" sz="1200" dirty="0" smtClean="0">
                <a:solidFill>
                  <a:schemeClr val="tx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fausto.barcaccia@assistinformatica.com</a:t>
            </a:r>
            <a:r>
              <a:rPr lang="en-US" altLang="it-IT" sz="1200" dirty="0" smtClean="0">
                <a:solidFill>
                  <a:schemeClr val="tx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defRPr/>
            </a:pPr>
            <a:r>
              <a:rPr lang="en-US" alt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Mob. 335 </a:t>
            </a:r>
            <a:r>
              <a:rPr lang="en-US" alt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8148355</a:t>
            </a:r>
          </a:p>
          <a:p>
            <a:pPr>
              <a:defRPr/>
            </a:pPr>
            <a:endParaRPr lang="en-US" altLang="it-IT" sz="1100" dirty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alt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Marco Bellavita – Resp. Marketing </a:t>
            </a:r>
            <a:r>
              <a:rPr lang="en-US" alt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Strategico</a:t>
            </a:r>
            <a:endParaRPr lang="en-US" altLang="it-IT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alt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m.bellavita@assistinformatica.com</a:t>
            </a:r>
            <a:r>
              <a:rPr lang="en-US" alt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defRPr/>
            </a:pPr>
            <a:r>
              <a:rPr lang="en-US" alt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Mob. 340 7039418</a:t>
            </a:r>
            <a:endParaRPr lang="en-US" altLang="it-IT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US" altLang="it-IT" sz="1100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buFont typeface="Times New Roman" pitchFamily="16" charset="0"/>
              <a:buNone/>
              <a:defRPr/>
            </a:pPr>
            <a:endParaRPr lang="en-US" altLang="it-IT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8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bellavita\Desktop\Immagine ital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925" y="2780928"/>
            <a:ext cx="2668579" cy="306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e 17"/>
          <p:cNvSpPr/>
          <p:nvPr/>
        </p:nvSpPr>
        <p:spPr>
          <a:xfrm>
            <a:off x="4577987" y="2275041"/>
            <a:ext cx="3456384" cy="3312368"/>
          </a:xfrm>
          <a:prstGeom prst="ellipse">
            <a:avLst/>
          </a:prstGeom>
          <a:solidFill>
            <a:schemeClr val="accent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1619672" y="0"/>
            <a:ext cx="5904656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38643" y="607876"/>
            <a:ext cx="5689908" cy="5760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sz="2500" dirty="0" smtClean="0">
                <a:solidFill>
                  <a:schemeClr val="bg1"/>
                </a:solidFill>
              </a:rPr>
              <a:t>Identità &amp; Partner – Identity &amp; </a:t>
            </a:r>
            <a:r>
              <a:rPr lang="it-IT" sz="2500" dirty="0" err="1" smtClean="0">
                <a:solidFill>
                  <a:schemeClr val="bg1"/>
                </a:solidFill>
              </a:rPr>
              <a:t>Partners</a:t>
            </a:r>
            <a:endParaRPr lang="it-IT" sz="2500" dirty="0">
              <a:solidFill>
                <a:schemeClr val="bg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3</a:t>
            </a:fld>
            <a:endParaRPr lang="it-IT" dirty="0"/>
          </a:p>
        </p:txBody>
      </p:sp>
      <p:sp>
        <p:nvSpPr>
          <p:cNvPr id="28" name="Titolo 1"/>
          <p:cNvSpPr txBox="1">
            <a:spLocks/>
          </p:cNvSpPr>
          <p:nvPr/>
        </p:nvSpPr>
        <p:spPr>
          <a:xfrm>
            <a:off x="1733033" y="188640"/>
            <a:ext cx="5689908" cy="576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00" dirty="0" smtClean="0">
                <a:solidFill>
                  <a:schemeClr val="bg1"/>
                </a:solidFill>
              </a:rPr>
              <a:t>CHI - WHO</a:t>
            </a:r>
            <a:endParaRPr lang="it-IT" sz="2500" dirty="0">
              <a:solidFill>
                <a:schemeClr val="bg1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1255165" y="2775198"/>
            <a:ext cx="3562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buFontTx/>
              <a:buChar char="-"/>
            </a:pPr>
            <a:r>
              <a:rPr lang="it-IT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</a:t>
            </a: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 post vendita in Italia</a:t>
            </a:r>
          </a:p>
          <a:p>
            <a:pPr marL="285750" indent="-285750" algn="just" fontAlgn="base">
              <a:buFontTx/>
              <a:buChar char="-"/>
            </a:pP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Centro di sviluppo in Italia</a:t>
            </a:r>
          </a:p>
          <a:p>
            <a:pPr marL="285750" indent="-285750" algn="just" fontAlgn="base">
              <a:buFontTx/>
              <a:buChar char="-"/>
            </a:pP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Piattaforma per supporto on-line</a:t>
            </a:r>
          </a:p>
          <a:p>
            <a:pPr marL="285750" indent="-285750" algn="just" fontAlgn="base">
              <a:buFontTx/>
              <a:buChar char="-"/>
            </a:pP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Piattaforma per prove in </a:t>
            </a:r>
            <a:r>
              <a:rPr lang="it-IT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it-IT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loud</a:t>
            </a:r>
            <a:endParaRPr lang="it-IT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 fontAlgn="base">
              <a:buFontTx/>
              <a:buChar char="-"/>
            </a:pP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N.1 sede centro Italia</a:t>
            </a:r>
          </a:p>
          <a:p>
            <a:pPr marL="285750" indent="-285750" algn="just" fontAlgn="base">
              <a:buFontTx/>
              <a:buChar char="-"/>
            </a:pP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N.1 filiale Sud</a:t>
            </a:r>
          </a:p>
          <a:p>
            <a:pPr marL="285750" indent="-285750" algn="just" fontAlgn="base">
              <a:buFontTx/>
              <a:buChar char="-"/>
            </a:pP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N.1 Portale web e 4 siti tematici</a:t>
            </a:r>
          </a:p>
          <a:p>
            <a:pPr algn="just" fontAlgn="base"/>
            <a:endParaRPr lang="it-IT" sz="15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 fontAlgn="base">
              <a:buFontTx/>
              <a:buChar char="-"/>
            </a:pP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Referenze di settore:</a:t>
            </a:r>
          </a:p>
          <a:p>
            <a:pPr marL="285750" indent="-285750" algn="just" fontAlgn="base">
              <a:buFontTx/>
              <a:buChar char="-"/>
            </a:pPr>
            <a:endParaRPr lang="it-IT" sz="15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 fontAlgn="base">
              <a:buFontTx/>
              <a:buChar char="-"/>
            </a:pPr>
            <a:r>
              <a:rPr lang="it-IT" sz="1200" b="1" dirty="0" smtClean="0">
                <a:solidFill>
                  <a:schemeClr val="tx2"/>
                </a:solidFill>
                <a:hlinkClick r:id="rId3"/>
              </a:rPr>
              <a:t>www.assistinformatica.com</a:t>
            </a:r>
            <a:endParaRPr lang="it-IT" sz="1200" b="1" dirty="0" smtClean="0">
              <a:solidFill>
                <a:schemeClr val="tx2"/>
              </a:solidFill>
            </a:endParaRPr>
          </a:p>
          <a:p>
            <a:pPr marL="285750" indent="-285750" algn="just" fontAlgn="base">
              <a:buFontTx/>
              <a:buChar char="-"/>
            </a:pPr>
            <a:r>
              <a:rPr lang="it-IT" sz="1200" b="1" dirty="0">
                <a:solidFill>
                  <a:schemeClr val="tx2"/>
                </a:solidFill>
                <a:hlinkClick r:id="rId4"/>
              </a:rPr>
              <a:t>http://</a:t>
            </a:r>
            <a:r>
              <a:rPr lang="it-IT" sz="1200" b="1" dirty="0" smtClean="0">
                <a:solidFill>
                  <a:schemeClr val="tx2"/>
                </a:solidFill>
                <a:hlinkClick r:id="rId4"/>
              </a:rPr>
              <a:t>miticoparts.assistinformatica.com</a:t>
            </a:r>
            <a:endParaRPr lang="it-IT" sz="1200" b="1" dirty="0" smtClean="0">
              <a:solidFill>
                <a:schemeClr val="tx2"/>
              </a:solidFill>
            </a:endParaRPr>
          </a:p>
          <a:p>
            <a:pPr marL="285750" indent="-285750" algn="just" fontAlgn="base">
              <a:buFontTx/>
              <a:buChar char="-"/>
            </a:pPr>
            <a:r>
              <a:rPr lang="it-IT" sz="1200" b="1" dirty="0">
                <a:solidFill>
                  <a:schemeClr val="tx2"/>
                </a:solidFill>
                <a:hlinkClick r:id="rId5"/>
              </a:rPr>
              <a:t>http://</a:t>
            </a:r>
            <a:r>
              <a:rPr lang="it-IT" sz="1200" b="1" dirty="0" smtClean="0">
                <a:solidFill>
                  <a:schemeClr val="tx2"/>
                </a:solidFill>
                <a:hlinkClick r:id="rId5"/>
              </a:rPr>
              <a:t>miticojohndeere.assistinformatica.com</a:t>
            </a:r>
            <a:endParaRPr lang="it-IT" sz="1200" b="1" dirty="0">
              <a:solidFill>
                <a:schemeClr val="tx2"/>
              </a:solidFill>
            </a:endParaRPr>
          </a:p>
          <a:p>
            <a:pPr marL="285750" indent="-285750" algn="just" fontAlgn="base">
              <a:buFontTx/>
              <a:buChar char="-"/>
            </a:pPr>
            <a:r>
              <a:rPr lang="it-IT" sz="1200" b="1" dirty="0">
                <a:solidFill>
                  <a:schemeClr val="tx2"/>
                </a:solidFill>
                <a:hlinkClick r:id="rId6"/>
              </a:rPr>
              <a:t>http://</a:t>
            </a:r>
            <a:r>
              <a:rPr lang="it-IT" sz="1200" b="1" dirty="0" smtClean="0">
                <a:solidFill>
                  <a:schemeClr val="tx2"/>
                </a:solidFill>
                <a:hlinkClick r:id="rId6"/>
              </a:rPr>
              <a:t>miticonewholland.assistinformatica.com</a:t>
            </a:r>
            <a:endParaRPr lang="it-IT" sz="1200" b="1" dirty="0">
              <a:solidFill>
                <a:schemeClr val="tx2"/>
              </a:solidFill>
            </a:endParaRPr>
          </a:p>
          <a:p>
            <a:pPr marL="285750" indent="-285750" algn="just" fontAlgn="base">
              <a:buFontTx/>
              <a:buChar char="-"/>
            </a:pPr>
            <a:endParaRPr lang="it-IT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 fontAlgn="base">
              <a:buFontTx/>
              <a:buChar char="-"/>
            </a:pPr>
            <a:endParaRPr lang="it-IT" sz="15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 fontAlgn="base">
              <a:buFontTx/>
              <a:buChar char="-"/>
            </a:pPr>
            <a:endParaRPr lang="it-IT" sz="15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 fontAlgn="base">
              <a:buFontTx/>
              <a:buChar char="-"/>
            </a:pPr>
            <a:endParaRPr lang="it-IT" sz="15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 fontAlgn="base">
              <a:buFontTx/>
              <a:buChar char="-"/>
            </a:pPr>
            <a:endParaRPr lang="it-IT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5118047" y="2775198"/>
            <a:ext cx="2376264" cy="2304256"/>
          </a:xfrm>
          <a:prstGeom prst="ellipse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5514091" y="3163139"/>
            <a:ext cx="1584176" cy="1536171"/>
          </a:xfrm>
          <a:prstGeom prst="ellipse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6248575" y="3873621"/>
            <a:ext cx="115208" cy="11520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6740117" y="4437112"/>
            <a:ext cx="115208" cy="11520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Picture 3" descr="C:\Users\mbellavita\Desktop\SITO ASSIST\assistinformatica vettoriale 300dp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609" y="2237678"/>
            <a:ext cx="2160239" cy="25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64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1619672" y="0"/>
            <a:ext cx="5904656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4</a:t>
            </a:fld>
            <a:endParaRPr lang="it-IT" dirty="0"/>
          </a:p>
        </p:txBody>
      </p:sp>
      <p:sp>
        <p:nvSpPr>
          <p:cNvPr id="21" name="Titolo 1"/>
          <p:cNvSpPr>
            <a:spLocks noGrp="1"/>
          </p:cNvSpPr>
          <p:nvPr>
            <p:ph type="title"/>
          </p:nvPr>
        </p:nvSpPr>
        <p:spPr>
          <a:xfrm>
            <a:off x="1755290" y="548680"/>
            <a:ext cx="5689908" cy="5760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sz="2500" dirty="0" smtClean="0">
                <a:solidFill>
                  <a:schemeClr val="bg1"/>
                </a:solidFill>
              </a:rPr>
              <a:t>COSA - WHAT</a:t>
            </a:r>
            <a:endParaRPr lang="it-IT" sz="25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mbellavita\Desktop\SITO ASSIST\eg101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7695"/>
            <a:ext cx="4237118" cy="298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bellavita\Desktop\SITO ASSIST\logo miti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19" y="5533960"/>
            <a:ext cx="1129390" cy="48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bellavita\Desktop\SITO ASSIST\logo mitico newholland cr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491" y="5603663"/>
            <a:ext cx="825334" cy="34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bellavita\Desktop\SITO ASSIST\mitico garde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855" y="5708039"/>
            <a:ext cx="679738" cy="21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bellavita\Desktop\SITO ASSIST\mitico john dee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909" y="5604757"/>
            <a:ext cx="856452" cy="36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318" y="5071599"/>
            <a:ext cx="2296022" cy="106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ttangolo 29"/>
          <p:cNvSpPr/>
          <p:nvPr/>
        </p:nvSpPr>
        <p:spPr>
          <a:xfrm>
            <a:off x="5496750" y="2867384"/>
            <a:ext cx="289167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it-IT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</a:t>
            </a:r>
            <a:r>
              <a:rPr lang="it-IT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DMS ERP MITICO</a:t>
            </a:r>
            <a:endParaRPr lang="it-IT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base"/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Razionalizza la gestione di:</a:t>
            </a:r>
          </a:p>
          <a:p>
            <a:pPr algn="just" fontAlgn="base"/>
            <a: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PMI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produzione e distribuzione</a:t>
            </a:r>
          </a:p>
          <a:p>
            <a:pPr fontAlgn="base"/>
            <a: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Rivenditori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macchine agricole,</a:t>
            </a:r>
          </a:p>
          <a:p>
            <a:pPr fontAlgn="base"/>
            <a:r>
              <a:rPr lang="it-IT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industriali, garden e motori</a:t>
            </a:r>
          </a:p>
          <a:p>
            <a:pPr fontAlgn="base"/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multimarca e brand</a:t>
            </a:r>
          </a:p>
        </p:txBody>
      </p:sp>
    </p:spTree>
    <p:extLst>
      <p:ext uri="{BB962C8B-B14F-4D97-AF65-F5344CB8AC3E}">
        <p14:creationId xmlns:p14="http://schemas.microsoft.com/office/powerpoint/2010/main" val="235517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1619672" y="0"/>
            <a:ext cx="5904656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5290" y="548680"/>
            <a:ext cx="5689908" cy="5760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sz="2500" dirty="0" smtClean="0">
                <a:solidFill>
                  <a:schemeClr val="bg1"/>
                </a:solidFill>
              </a:rPr>
              <a:t>COSA - WHAT</a:t>
            </a:r>
            <a:endParaRPr lang="it-IT" sz="2500" dirty="0">
              <a:solidFill>
                <a:schemeClr val="bg1"/>
              </a:solidFill>
            </a:endParaRPr>
          </a:p>
        </p:txBody>
      </p:sp>
      <p:grpSp>
        <p:nvGrpSpPr>
          <p:cNvPr id="104" name="Gruppo 103"/>
          <p:cNvGrpSpPr/>
          <p:nvPr/>
        </p:nvGrpSpPr>
        <p:grpSpPr>
          <a:xfrm>
            <a:off x="3101561" y="6162340"/>
            <a:ext cx="2985743" cy="189833"/>
            <a:chOff x="3101561" y="6162340"/>
            <a:chExt cx="2985743" cy="189833"/>
          </a:xfrm>
        </p:grpSpPr>
        <p:pic>
          <p:nvPicPr>
            <p:cNvPr id="105" name="Picture 2" descr="C:\marco 26022011\P ASSIST\g4527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6185656"/>
              <a:ext cx="1371288" cy="1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3" descr="C:\marco 26022011\P ASSIST\g441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561" y="6162340"/>
              <a:ext cx="1414681" cy="189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ttangolo 7"/>
          <p:cNvSpPr/>
          <p:nvPr/>
        </p:nvSpPr>
        <p:spPr>
          <a:xfrm>
            <a:off x="6444208" y="4064246"/>
            <a:ext cx="792088" cy="300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5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6290904" y="3939786"/>
            <a:ext cx="1089408" cy="64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779987" y="3284984"/>
            <a:ext cx="3672408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buFontTx/>
              <a:buChar char="-"/>
            </a:pPr>
            <a: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oftware integrato </a:t>
            </a:r>
          </a:p>
          <a:p>
            <a:pPr marL="285750" indent="-285750" algn="just" fontAlgn="base">
              <a:buFontTx/>
              <a:buChar char="-"/>
            </a:pP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Specifico per rivenditori Volvo Penta</a:t>
            </a:r>
          </a:p>
          <a:p>
            <a:pPr marL="285750" indent="-285750" algn="just" fontAlgn="base">
              <a:buFontTx/>
              <a:buChar char="-"/>
            </a:pP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Gestione a 360° funzioni </a:t>
            </a:r>
            <a: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niche e tipiche</a:t>
            </a:r>
          </a:p>
          <a:p>
            <a:pPr algn="just" fontAlgn="base"/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Vendita, ricambi, officina, contabilit</a:t>
            </a:r>
            <a: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à</a:t>
            </a:r>
            <a:endParaRPr lang="it-IT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 fontAlgn="base">
              <a:buFontTx/>
              <a:buChar char="-"/>
            </a:pP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Interfacce con la casa madre</a:t>
            </a:r>
          </a:p>
          <a:p>
            <a:pPr marL="285750" indent="-285750" algn="just" fontAlgn="base">
              <a:buFontTx/>
              <a:buChar char="-"/>
            </a:pP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Web-</a:t>
            </a:r>
            <a:r>
              <a:rPr lang="it-IT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</a:t>
            </a: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 moduli di rifinitura</a:t>
            </a:r>
          </a:p>
          <a:p>
            <a:pPr algn="just" fontAlgn="base"/>
            <a:endParaRPr lang="it-IT" sz="15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just" fontAlgn="base">
              <a:buFontTx/>
              <a:buChar char="-"/>
            </a:pPr>
            <a:endParaRPr lang="it-IT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 fontAlgn="base">
              <a:buFontTx/>
              <a:buChar char="-"/>
            </a:pPr>
            <a:endParaRPr lang="it-IT" sz="15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 fontAlgn="base">
              <a:buFontTx/>
              <a:buChar char="-"/>
            </a:pPr>
            <a:endParaRPr lang="it-IT" sz="15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 fontAlgn="base">
              <a:buFontTx/>
              <a:buChar char="-"/>
            </a:pPr>
            <a:endParaRPr lang="it-IT" sz="15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 fontAlgn="base">
              <a:buFontTx/>
              <a:buChar char="-"/>
            </a:pPr>
            <a:endParaRPr lang="it-IT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C:\Users\mbellavita\Desktop\g417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111" y="1844822"/>
            <a:ext cx="3230131" cy="409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33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97" y="4802385"/>
            <a:ext cx="1607068" cy="5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447" y="4733747"/>
            <a:ext cx="553539" cy="47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uppo 19"/>
          <p:cNvGrpSpPr/>
          <p:nvPr/>
        </p:nvGrpSpPr>
        <p:grpSpPr>
          <a:xfrm>
            <a:off x="6118968" y="4867839"/>
            <a:ext cx="1694618" cy="399897"/>
            <a:chOff x="5823370" y="1784088"/>
            <a:chExt cx="2270823" cy="583371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3370" y="1812789"/>
              <a:ext cx="678137" cy="554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2583" y="1840933"/>
              <a:ext cx="431610" cy="434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7505" y="1840933"/>
              <a:ext cx="624647" cy="400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194" y="1784088"/>
              <a:ext cx="431610" cy="514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uppo 21"/>
          <p:cNvGrpSpPr/>
          <p:nvPr/>
        </p:nvGrpSpPr>
        <p:grpSpPr>
          <a:xfrm>
            <a:off x="4835038" y="4929191"/>
            <a:ext cx="1129425" cy="291390"/>
            <a:chOff x="5939313" y="3987569"/>
            <a:chExt cx="1596578" cy="392581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4497" y="4060295"/>
              <a:ext cx="841394" cy="247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313" y="3987569"/>
              <a:ext cx="600965" cy="392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Rettangolo 30"/>
          <p:cNvSpPr/>
          <p:nvPr/>
        </p:nvSpPr>
        <p:spPr>
          <a:xfrm>
            <a:off x="1619672" y="0"/>
            <a:ext cx="5904656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4" name="Gruppo 43"/>
          <p:cNvGrpSpPr/>
          <p:nvPr/>
        </p:nvGrpSpPr>
        <p:grpSpPr>
          <a:xfrm>
            <a:off x="3101561" y="6162340"/>
            <a:ext cx="2985743" cy="189833"/>
            <a:chOff x="3101561" y="6162340"/>
            <a:chExt cx="2985743" cy="189833"/>
          </a:xfrm>
        </p:grpSpPr>
        <p:pic>
          <p:nvPicPr>
            <p:cNvPr id="45" name="Picture 2" descr="C:\marco 26022011\P ASSIST\g4527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6185656"/>
              <a:ext cx="1371288" cy="1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3" descr="C:\marco 26022011\P ASSIST\g4419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561" y="6162340"/>
              <a:ext cx="1414681" cy="189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6</a:t>
            </a:fld>
            <a:endParaRPr lang="it-IT"/>
          </a:p>
        </p:txBody>
      </p:sp>
      <p:sp>
        <p:nvSpPr>
          <p:cNvPr id="10" name="AutoShape 4" descr="Risultati immagini per oracle clou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37" y="5008542"/>
            <a:ext cx="709201" cy="23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itolo 1"/>
          <p:cNvSpPr>
            <a:spLocks noGrp="1"/>
          </p:cNvSpPr>
          <p:nvPr>
            <p:ph type="title"/>
          </p:nvPr>
        </p:nvSpPr>
        <p:spPr>
          <a:xfrm>
            <a:off x="1738643" y="607876"/>
            <a:ext cx="5689908" cy="5760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Caratteristiche/Tecnologia – </a:t>
            </a:r>
            <a:r>
              <a:rPr lang="it-IT" sz="2000" dirty="0" err="1" smtClean="0">
                <a:solidFill>
                  <a:schemeClr val="bg1"/>
                </a:solidFill>
              </a:rPr>
              <a:t>Features</a:t>
            </a:r>
            <a:r>
              <a:rPr lang="it-IT" sz="2000" dirty="0" smtClean="0">
                <a:solidFill>
                  <a:schemeClr val="bg1"/>
                </a:solidFill>
              </a:rPr>
              <a:t>/Technology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43" name="Titolo 1"/>
          <p:cNvSpPr txBox="1">
            <a:spLocks/>
          </p:cNvSpPr>
          <p:nvPr/>
        </p:nvSpPr>
        <p:spPr>
          <a:xfrm>
            <a:off x="1733033" y="188640"/>
            <a:ext cx="5689908" cy="576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00" dirty="0" smtClean="0">
                <a:solidFill>
                  <a:schemeClr val="bg1"/>
                </a:solidFill>
              </a:rPr>
              <a:t>Quale - </a:t>
            </a:r>
            <a:r>
              <a:rPr lang="it-IT" sz="2500" dirty="0" err="1" smtClean="0">
                <a:solidFill>
                  <a:schemeClr val="bg1"/>
                </a:solidFill>
              </a:rPr>
              <a:t>Which</a:t>
            </a:r>
            <a:endParaRPr lang="it-IT" sz="2500" dirty="0">
              <a:solidFill>
                <a:schemeClr val="bg1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1578402" y="1996480"/>
            <a:ext cx="679707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it-IT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</a:t>
            </a:r>
            <a:r>
              <a:rPr lang="it-IT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CARATTERISTICHE &amp; TECNOLOGIA</a:t>
            </a:r>
            <a:endParaRPr lang="it-IT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 fontAlgn="base">
              <a:buFontTx/>
              <a:buChar char="-"/>
            </a:pP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Mono/Multi-azienda &amp; Multi-utenza da 1 a 1000 posti lavoro contemporanei</a:t>
            </a:r>
          </a:p>
          <a:p>
            <a:pPr marL="285750" indent="-285750" algn="just" fontAlgn="base">
              <a:buFontTx/>
              <a:buChar char="-"/>
            </a:pP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 piattaforma </a:t>
            </a: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Windows &amp; Linux</a:t>
            </a:r>
            <a:endParaRPr lang="it-IT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 fontAlgn="base">
              <a:buFontTx/>
              <a:buChar char="-"/>
            </a:pP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Compatibilità con Microsoft Office per Windows &amp; Open Office per Linux</a:t>
            </a:r>
          </a:p>
          <a:p>
            <a:pPr marL="285750" indent="-285750" algn="just" fontAlgn="base">
              <a:buFontTx/>
              <a:buChar char="-"/>
            </a:pP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 dati </a:t>
            </a: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Oracle</a:t>
            </a:r>
            <a:endParaRPr lang="it-IT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 fontAlgn="base">
              <a:buFontTx/>
              <a:buChar char="-"/>
            </a:pP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Installazione in client/server od </a:t>
            </a:r>
            <a: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Oracle </a:t>
            </a:r>
            <a:r>
              <a:rPr lang="it-IT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it-IT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loud</a:t>
            </a:r>
            <a:endParaRPr lang="it-IT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 fontAlgn="base">
              <a:buFontTx/>
              <a:buChar char="-"/>
            </a:pP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Supporta sistemi operativi Server/Desktop Windows &amp; Linux</a:t>
            </a:r>
          </a:p>
          <a:p>
            <a:pPr marL="285750" indent="-285750" algn="just" fontAlgn="base">
              <a:buFontTx/>
              <a:buChar char="-"/>
            </a:pP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Supporta processori 32/64 bit Intel, AMD …</a:t>
            </a:r>
            <a:endParaRPr lang="it-IT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 fontAlgn="base">
              <a:buFontTx/>
              <a:buChar char="-"/>
            </a:pP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Supporta tecnologie </a:t>
            </a:r>
            <a:r>
              <a:rPr lang="it-IT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Touch</a:t>
            </a: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-screen, </a:t>
            </a:r>
            <a:r>
              <a:rPr lang="it-IT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WiFi</a:t>
            </a: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 bar-code</a:t>
            </a:r>
          </a:p>
          <a:p>
            <a:pPr algn="just" fontAlgn="base"/>
            <a:endParaRPr lang="it-IT" sz="15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just" fontAlgn="base">
              <a:buFontTx/>
              <a:buChar char="-"/>
            </a:pPr>
            <a:endParaRPr lang="it-IT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 fontAlgn="base">
              <a:buFontTx/>
              <a:buChar char="-"/>
            </a:pPr>
            <a:endParaRPr lang="it-IT" sz="15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 fontAlgn="base">
              <a:buFontTx/>
              <a:buChar char="-"/>
            </a:pPr>
            <a:endParaRPr lang="it-IT" sz="15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 fontAlgn="base">
              <a:buFontTx/>
              <a:buChar char="-"/>
            </a:pPr>
            <a:endParaRPr lang="it-IT" sz="15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 fontAlgn="base">
              <a:buFontTx/>
              <a:buChar char="-"/>
            </a:pPr>
            <a:endParaRPr lang="it-IT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92" y="2119733"/>
            <a:ext cx="77343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ttangolo 30"/>
          <p:cNvSpPr/>
          <p:nvPr/>
        </p:nvSpPr>
        <p:spPr>
          <a:xfrm>
            <a:off x="1619672" y="0"/>
            <a:ext cx="5904656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2771800" y="5196308"/>
            <a:ext cx="42484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      WEB-APP     INTERFACCE       SERVIZI              TEAM</a:t>
            </a:r>
            <a:endParaRPr lang="it-IT" sz="13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134949" y="4502194"/>
            <a:ext cx="301972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tx2"/>
                </a:solidFill>
              </a:rPr>
              <a:t>+30%</a:t>
            </a:r>
          </a:p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EFFICIENZA MEDIA </a:t>
            </a:r>
          </a:p>
          <a:p>
            <a:pPr algn="ctr"/>
            <a:r>
              <a:rPr lang="it-IT" sz="1300" dirty="0" smtClean="0">
                <a:solidFill>
                  <a:schemeClr val="tx2"/>
                </a:solidFill>
              </a:rPr>
              <a:t>Ore lavoro recuperate</a:t>
            </a:r>
            <a:endParaRPr lang="it-IT" sz="1300" dirty="0">
              <a:solidFill>
                <a:schemeClr val="tx2"/>
              </a:solidFill>
            </a:endParaRPr>
          </a:p>
        </p:txBody>
      </p:sp>
      <p:grpSp>
        <p:nvGrpSpPr>
          <p:cNvPr id="45" name="Gruppo 44"/>
          <p:cNvGrpSpPr/>
          <p:nvPr/>
        </p:nvGrpSpPr>
        <p:grpSpPr>
          <a:xfrm>
            <a:off x="3101561" y="6162340"/>
            <a:ext cx="2985743" cy="189833"/>
            <a:chOff x="3101561" y="6162340"/>
            <a:chExt cx="2985743" cy="189833"/>
          </a:xfrm>
        </p:grpSpPr>
        <p:pic>
          <p:nvPicPr>
            <p:cNvPr id="46" name="Picture 2" descr="C:\marco 26022011\P ASSIST\g452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6185656"/>
              <a:ext cx="1371288" cy="1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" descr="C:\marco 26022011\P ASSIST\g441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561" y="6162340"/>
              <a:ext cx="1414681" cy="189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7</a:t>
            </a:fld>
            <a:endParaRPr lang="it-IT"/>
          </a:p>
        </p:txBody>
      </p:sp>
      <p:sp>
        <p:nvSpPr>
          <p:cNvPr id="20" name="Titolo 1"/>
          <p:cNvSpPr>
            <a:spLocks noGrp="1"/>
          </p:cNvSpPr>
          <p:nvPr>
            <p:ph type="title"/>
          </p:nvPr>
        </p:nvSpPr>
        <p:spPr>
          <a:xfrm>
            <a:off x="1618254" y="670384"/>
            <a:ext cx="5876273" cy="5760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it-IT" sz="2500" dirty="0" smtClean="0">
                <a:solidFill>
                  <a:schemeClr val="bg1"/>
                </a:solidFill>
              </a:rPr>
              <a:t>Visione Totale integrata – Total </a:t>
            </a:r>
            <a:r>
              <a:rPr lang="it-IT" sz="2500" dirty="0" err="1" smtClean="0">
                <a:solidFill>
                  <a:schemeClr val="bg1"/>
                </a:solidFill>
              </a:rPr>
              <a:t>Integrated</a:t>
            </a:r>
            <a:r>
              <a:rPr lang="it-IT" sz="2500" dirty="0" smtClean="0">
                <a:solidFill>
                  <a:schemeClr val="bg1"/>
                </a:solidFill>
              </a:rPr>
              <a:t> </a:t>
            </a:r>
            <a:r>
              <a:rPr lang="it-IT" sz="2500" dirty="0" err="1" smtClean="0">
                <a:solidFill>
                  <a:schemeClr val="bg1"/>
                </a:solidFill>
              </a:rPr>
              <a:t>View</a:t>
            </a:r>
            <a:endParaRPr lang="it-IT" sz="2500" dirty="0">
              <a:solidFill>
                <a:schemeClr val="bg1"/>
              </a:solidFill>
            </a:endParaRP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1733033" y="188640"/>
            <a:ext cx="5689908" cy="576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00" dirty="0" smtClean="0">
                <a:solidFill>
                  <a:schemeClr val="bg1"/>
                </a:solidFill>
              </a:rPr>
              <a:t>PERCHE’ - WHY</a:t>
            </a:r>
            <a:endParaRPr lang="it-IT" sz="2500" dirty="0">
              <a:solidFill>
                <a:schemeClr val="bg1"/>
              </a:solidFill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1187624" y="3068960"/>
            <a:ext cx="276678" cy="1176096"/>
          </a:xfrm>
          <a:prstGeom prst="line">
            <a:avLst/>
          </a:prstGeom>
          <a:ln w="2222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e 7"/>
          <p:cNvSpPr/>
          <p:nvPr/>
        </p:nvSpPr>
        <p:spPr>
          <a:xfrm>
            <a:off x="539552" y="2077291"/>
            <a:ext cx="1036887" cy="1024503"/>
          </a:xfrm>
          <a:prstGeom prst="ellipse">
            <a:avLst/>
          </a:prstGeom>
          <a:noFill/>
          <a:ln w="22225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649092" y="4245056"/>
            <a:ext cx="2042372" cy="1902504"/>
          </a:xfrm>
          <a:prstGeom prst="ellipse">
            <a:avLst/>
          </a:prstGeom>
          <a:noFill/>
          <a:ln w="508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146" name="Picture 2" descr="C:\Users\mbellavita\Desktop\LOGO VOLVO PENT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6" y="3453101"/>
            <a:ext cx="995300" cy="35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1"/>
          <p:cNvSpPr/>
          <p:nvPr/>
        </p:nvSpPr>
        <p:spPr>
          <a:xfrm>
            <a:off x="1162233" y="3052332"/>
            <a:ext cx="50781" cy="480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1403648" y="4185032"/>
            <a:ext cx="121308" cy="12004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648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1619672" y="0"/>
            <a:ext cx="5904656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8</a:t>
            </a:fld>
            <a:endParaRPr lang="it-IT"/>
          </a:p>
        </p:txBody>
      </p:sp>
      <p:sp>
        <p:nvSpPr>
          <p:cNvPr id="21" name="Titolo 1"/>
          <p:cNvSpPr>
            <a:spLocks noGrp="1"/>
          </p:cNvSpPr>
          <p:nvPr>
            <p:ph type="title"/>
          </p:nvPr>
        </p:nvSpPr>
        <p:spPr>
          <a:xfrm>
            <a:off x="1618254" y="670384"/>
            <a:ext cx="5876273" cy="5760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it-IT" sz="1850" dirty="0" smtClean="0">
                <a:solidFill>
                  <a:schemeClr val="bg1"/>
                </a:solidFill>
              </a:rPr>
              <a:t>Interfacce Volvo Penta – Volvo Penta Interface</a:t>
            </a:r>
            <a:endParaRPr lang="it-IT" sz="1850" dirty="0">
              <a:solidFill>
                <a:schemeClr val="bg1"/>
              </a:solidFill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1733033" y="188640"/>
            <a:ext cx="5689908" cy="576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00" dirty="0" smtClean="0">
                <a:solidFill>
                  <a:schemeClr val="bg1"/>
                </a:solidFill>
              </a:rPr>
              <a:t>COME - WHEREBY</a:t>
            </a:r>
            <a:endParaRPr lang="it-IT" sz="2500" dirty="0">
              <a:solidFill>
                <a:schemeClr val="bg1"/>
              </a:solidFill>
            </a:endParaRPr>
          </a:p>
        </p:txBody>
      </p:sp>
      <p:grpSp>
        <p:nvGrpSpPr>
          <p:cNvPr id="81" name="Gruppo 80"/>
          <p:cNvGrpSpPr/>
          <p:nvPr/>
        </p:nvGrpSpPr>
        <p:grpSpPr>
          <a:xfrm>
            <a:off x="3101561" y="6162340"/>
            <a:ext cx="2985743" cy="189833"/>
            <a:chOff x="3101561" y="6162340"/>
            <a:chExt cx="2985743" cy="189833"/>
          </a:xfrm>
        </p:grpSpPr>
        <p:pic>
          <p:nvPicPr>
            <p:cNvPr id="82" name="Picture 2" descr="C:\marco 26022011\P ASSIST\g452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6185656"/>
              <a:ext cx="1371288" cy="1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3" descr="C:\marco 26022011\P ASSIST\g441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561" y="6162340"/>
              <a:ext cx="1414681" cy="189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C:\Users\mbellavita\Desktop\g437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1635457"/>
            <a:ext cx="5667953" cy="449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17"/>
          <p:cNvSpPr/>
          <p:nvPr/>
        </p:nvSpPr>
        <p:spPr>
          <a:xfrm>
            <a:off x="5508104" y="1844824"/>
            <a:ext cx="216024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INTERFACCE CASA MADRE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Sono disponibili Interfacce software di collegamento con Volvo Penta, che consentono di migliorare le prestazioni in efficienza gestionale e recupero di ore lavoro: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561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1619672" y="0"/>
            <a:ext cx="5904656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5" name="Gruppo 44"/>
          <p:cNvGrpSpPr/>
          <p:nvPr/>
        </p:nvGrpSpPr>
        <p:grpSpPr>
          <a:xfrm>
            <a:off x="3101561" y="6162340"/>
            <a:ext cx="2985743" cy="189833"/>
            <a:chOff x="3101561" y="6162340"/>
            <a:chExt cx="2985743" cy="189833"/>
          </a:xfrm>
        </p:grpSpPr>
        <p:pic>
          <p:nvPicPr>
            <p:cNvPr id="46" name="Picture 2" descr="C:\marco 26022011\P ASSIST\g4527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6185656"/>
              <a:ext cx="1371288" cy="1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" descr="C:\marco 26022011\P ASSIST\g441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561" y="6162340"/>
              <a:ext cx="1414681" cy="189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3C7A-22AC-420E-820F-2A43D5E0C970}" type="slidenum">
              <a:rPr lang="it-IT" smtClean="0"/>
              <a:t>9</a:t>
            </a:fld>
            <a:endParaRPr lang="it-IT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618254" y="670384"/>
            <a:ext cx="5876273" cy="5760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Integrato e tipico a 360°– </a:t>
            </a:r>
            <a:r>
              <a:rPr lang="it-IT" sz="2000" dirty="0" err="1" smtClean="0">
                <a:solidFill>
                  <a:schemeClr val="bg1"/>
                </a:solidFill>
              </a:rPr>
              <a:t>Integrated</a:t>
            </a:r>
            <a:r>
              <a:rPr lang="it-IT" sz="2000" dirty="0" smtClean="0">
                <a:solidFill>
                  <a:schemeClr val="bg1"/>
                </a:solidFill>
              </a:rPr>
              <a:t> and </a:t>
            </a:r>
            <a:r>
              <a:rPr lang="it-IT" sz="2000" dirty="0" err="1" smtClean="0">
                <a:solidFill>
                  <a:schemeClr val="bg1"/>
                </a:solidFill>
              </a:rPr>
              <a:t>typically</a:t>
            </a:r>
            <a:r>
              <a:rPr lang="it-IT" sz="2000" dirty="0" smtClean="0">
                <a:solidFill>
                  <a:schemeClr val="bg1"/>
                </a:solidFill>
              </a:rPr>
              <a:t> 360°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1733033" y="188640"/>
            <a:ext cx="5689908" cy="576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00" dirty="0" smtClean="0">
                <a:solidFill>
                  <a:schemeClr val="bg1"/>
                </a:solidFill>
              </a:rPr>
              <a:t>COME - WHEREBY</a:t>
            </a:r>
            <a:endParaRPr lang="it-IT" sz="25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37" y="2132856"/>
            <a:ext cx="7767057" cy="335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mbellavita\Desktop\LOGO VOLVO PENT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90" y="3717032"/>
            <a:ext cx="1008502" cy="35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771800" y="2562299"/>
            <a:ext cx="387223" cy="155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2627784" y="2728279"/>
            <a:ext cx="387223" cy="155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2281486" y="2869753"/>
            <a:ext cx="576064" cy="155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2209328" y="2439391"/>
            <a:ext cx="100811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ORDINI VENDITA CLIENTI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2178264" y="2532687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ORDINI DI ACQUISTO</a:t>
            </a:r>
          </a:p>
          <a:p>
            <a:pPr algn="r"/>
            <a:endParaRPr lang="it-IT" sz="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endParaRPr lang="it-IT" sz="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182144" y="2136725"/>
            <a:ext cx="1021704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2195736" y="2129321"/>
            <a:ext cx="10217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IMPORTAZIONE</a:t>
            </a:r>
            <a:endParaRPr lang="it-IT" sz="9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86390" y="4577047"/>
            <a:ext cx="1021703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899982" y="4569643"/>
            <a:ext cx="10217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ESPORTAZIONE</a:t>
            </a:r>
            <a:endParaRPr lang="it-IT" sz="9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325373" y="3044527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2178264" y="3196927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2051720" y="3356992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1765019" y="2624057"/>
            <a:ext cx="1452421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(RIORDINO MANUALE E AUTOMATICO)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2508940" y="2723485"/>
            <a:ext cx="59248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CATALOGO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2331542" y="2815818"/>
            <a:ext cx="59248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SOSTITUTIVI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2051720" y="2071402"/>
            <a:ext cx="12654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Triangolo isoscele 31"/>
          <p:cNvSpPr/>
          <p:nvPr/>
        </p:nvSpPr>
        <p:spPr>
          <a:xfrm rot="5400000">
            <a:off x="2063108" y="2100721"/>
            <a:ext cx="49232" cy="72008"/>
          </a:xfrm>
          <a:prstGeom prst="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1908093" y="3787394"/>
            <a:ext cx="31443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/>
          <p:cNvSpPr/>
          <p:nvPr/>
        </p:nvSpPr>
        <p:spPr>
          <a:xfrm>
            <a:off x="2281486" y="4005064"/>
            <a:ext cx="7679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Connettore 1 36"/>
          <p:cNvCxnSpPr/>
          <p:nvPr/>
        </p:nvCxnSpPr>
        <p:spPr>
          <a:xfrm>
            <a:off x="2297512" y="3933056"/>
            <a:ext cx="0" cy="25943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/>
          <p:nvPr/>
        </p:nvCxnSpPr>
        <p:spPr>
          <a:xfrm flipH="1">
            <a:off x="1894892" y="4191620"/>
            <a:ext cx="402621" cy="38950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>
            <a:endCxn id="60" idx="3"/>
          </p:cNvCxnSpPr>
          <p:nvPr/>
        </p:nvCxnSpPr>
        <p:spPr>
          <a:xfrm flipV="1">
            <a:off x="893402" y="4221088"/>
            <a:ext cx="0" cy="46187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riangolo isoscele 59"/>
          <p:cNvSpPr/>
          <p:nvPr/>
        </p:nvSpPr>
        <p:spPr>
          <a:xfrm>
            <a:off x="869888" y="4149080"/>
            <a:ext cx="47027" cy="72008"/>
          </a:xfrm>
          <a:prstGeom prst="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61"/>
          <p:cNvSpPr/>
          <p:nvPr/>
        </p:nvSpPr>
        <p:spPr>
          <a:xfrm>
            <a:off x="942388" y="4235295"/>
            <a:ext cx="100811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ORDINI DI ACQUISTO</a:t>
            </a:r>
          </a:p>
        </p:txBody>
      </p:sp>
      <p:sp>
        <p:nvSpPr>
          <p:cNvPr id="63" name="Rettangolo 62"/>
          <p:cNvSpPr/>
          <p:nvPr/>
        </p:nvSpPr>
        <p:spPr>
          <a:xfrm>
            <a:off x="942388" y="4327628"/>
            <a:ext cx="100811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VPIM</a:t>
            </a:r>
          </a:p>
        </p:txBody>
      </p:sp>
      <p:sp>
        <p:nvSpPr>
          <p:cNvPr id="61" name="Rettangolo 60"/>
          <p:cNvSpPr/>
          <p:nvPr/>
        </p:nvSpPr>
        <p:spPr>
          <a:xfrm>
            <a:off x="3248694" y="3717032"/>
            <a:ext cx="459210" cy="95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ttangolo 63"/>
          <p:cNvSpPr/>
          <p:nvPr/>
        </p:nvSpPr>
        <p:spPr>
          <a:xfrm>
            <a:off x="3159023" y="3672372"/>
            <a:ext cx="71062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00" dirty="0" smtClean="0">
                <a:latin typeface="Franklin Gothic Heavy" panose="020B0903020102020204" pitchFamily="34" charset="0"/>
              </a:rPr>
              <a:t>MOTORI</a:t>
            </a:r>
            <a:endParaRPr lang="it-IT" sz="600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>
        <p:pull/>
      </p:transition>
    </mc:Choice>
    <mc:Fallback xmlns="">
      <p:transition spd="slow" advClick="0" advTm="16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4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16641</TotalTime>
  <Words>786</Words>
  <Application>Microsoft Office PowerPoint</Application>
  <PresentationFormat>Presentazione su schermo (4:3)</PresentationFormat>
  <Paragraphs>211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Presentazione standard di PowerPoint</vt:lpstr>
      <vt:lpstr>Identità &amp; Partner – Identity &amp; Partners</vt:lpstr>
      <vt:lpstr>Identità &amp; Partner – Identity &amp; Partners</vt:lpstr>
      <vt:lpstr>COSA - WHAT</vt:lpstr>
      <vt:lpstr>COSA - WHAT</vt:lpstr>
      <vt:lpstr>Caratteristiche/Tecnologia – Features/Technology</vt:lpstr>
      <vt:lpstr>Visione Totale integrata – Total Integrated View</vt:lpstr>
      <vt:lpstr>Interfacce Volvo Penta – Volvo Penta Interface</vt:lpstr>
      <vt:lpstr>Integrato e tipico a 360°– Integrated and typically 360°</vt:lpstr>
      <vt:lpstr>Flusso Vendite – Sales/Rental flow</vt:lpstr>
      <vt:lpstr>Flusso Vendite – Sales/Rental flow</vt:lpstr>
      <vt:lpstr>Flusso Vendite/Noleggi – Sales/Rental flow</vt:lpstr>
      <vt:lpstr>Flusso Vendite/Noleggi – Sales/Rental flow</vt:lpstr>
      <vt:lpstr>Flusso Officina – Mechanical Workshop Flow</vt:lpstr>
      <vt:lpstr>Flusso Officina – Mechanical Workshop Flow</vt:lpstr>
      <vt:lpstr>Flusso Officina – Mechanical Workshop Flow</vt:lpstr>
      <vt:lpstr>Flusso Ricambi – Spare Parts Flow</vt:lpstr>
      <vt:lpstr>Flusso Ricambi – Spare Parts Flow</vt:lpstr>
      <vt:lpstr>Flusso Ricambi – Spare Parts Flow</vt:lpstr>
      <vt:lpstr>Flusso Contabilità/stat. – Accounting/Statistics Flow</vt:lpstr>
      <vt:lpstr>Flusso Contabilità/stat. – Accounting/Statistics Flow</vt:lpstr>
      <vt:lpstr>Web App &amp; Moduli – Web Apps and Modules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mbellavita</dc:creator>
  <cp:lastModifiedBy>mbellavita</cp:lastModifiedBy>
  <cp:revision>425</cp:revision>
  <cp:lastPrinted>2017-05-02T08:16:17Z</cp:lastPrinted>
  <dcterms:created xsi:type="dcterms:W3CDTF">2015-06-03T06:58:53Z</dcterms:created>
  <dcterms:modified xsi:type="dcterms:W3CDTF">2019-02-02T19:23:16Z</dcterms:modified>
</cp:coreProperties>
</file>